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charts/chart5.xml" ContentType="application/vnd.openxmlformats-officedocument.drawingml.chart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ags/tag182.xml" ContentType="application/vnd.openxmlformats-officedocument.presentationml.tags+xml"/>
  <Override PartName="/ppt/notesSlides/notesSlide13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4.xml" ContentType="application/vnd.openxmlformats-officedocument.presentationml.notesSlide+xml"/>
  <Override PartName="/ppt/tags/tag1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5" r:id="rId1"/>
    <p:sldMasterId id="2147483917" r:id="rId2"/>
  </p:sldMasterIdLst>
  <p:notesMasterIdLst>
    <p:notesMasterId r:id="rId28"/>
  </p:notesMasterIdLst>
  <p:handoutMasterIdLst>
    <p:handoutMasterId r:id="rId29"/>
  </p:handoutMasterIdLst>
  <p:sldIdLst>
    <p:sldId id="2145707256" r:id="rId3"/>
    <p:sldId id="2145707268" r:id="rId4"/>
    <p:sldId id="2145707315" r:id="rId5"/>
    <p:sldId id="2145707316" r:id="rId6"/>
    <p:sldId id="2145707317" r:id="rId7"/>
    <p:sldId id="2145707314" r:id="rId8"/>
    <p:sldId id="2145707265" r:id="rId9"/>
    <p:sldId id="2145707336" r:id="rId10"/>
    <p:sldId id="2145707296" r:id="rId11"/>
    <p:sldId id="2145707334" r:id="rId12"/>
    <p:sldId id="2145707281" r:id="rId13"/>
    <p:sldId id="2145707326" r:id="rId14"/>
    <p:sldId id="2145707286" r:id="rId15"/>
    <p:sldId id="2145707298" r:id="rId16"/>
    <p:sldId id="257" r:id="rId17"/>
    <p:sldId id="2145707327" r:id="rId18"/>
    <p:sldId id="2145707337" r:id="rId19"/>
    <p:sldId id="2145707285" r:id="rId20"/>
    <p:sldId id="2145707329" r:id="rId21"/>
    <p:sldId id="15001167" r:id="rId22"/>
    <p:sldId id="15001171" r:id="rId23"/>
    <p:sldId id="15001172" r:id="rId24"/>
    <p:sldId id="2145707338" r:id="rId25"/>
    <p:sldId id="293" r:id="rId26"/>
    <p:sldId id="2145707335" r:id="rId27"/>
  </p:sldIdLst>
  <p:sldSz cx="12192000" cy="6858000"/>
  <p:notesSz cx="6742113" cy="98758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nergy" initials="C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C"/>
    <a:srgbClr val="E6F0EB"/>
    <a:srgbClr val="00B0F0"/>
    <a:srgbClr val="C0C0C0"/>
    <a:srgbClr val="F8C260"/>
    <a:srgbClr val="A7CCE3"/>
    <a:srgbClr val="B20C43"/>
    <a:srgbClr val="82B599"/>
    <a:srgbClr val="F50F64"/>
    <a:srgbClr val="006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4816" autoAdjust="0"/>
  </p:normalViewPr>
  <p:slideViewPr>
    <p:cSldViewPr snapToGrid="0">
      <p:cViewPr varScale="1">
        <p:scale>
          <a:sx n="58" d="100"/>
          <a:sy n="58" d="100"/>
        </p:scale>
        <p:origin x="84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12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47621712367094E-3"/>
          <c:y val="0.19119286510590858"/>
          <c:w val="0.98545047565752653"/>
          <c:h val="0.67224080267558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rgbClr val="007770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rgbClr val="00777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E74-4574-A169-4E90D72C09E9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rgbClr val="00777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E74-4574-A169-4E90D72C09E9}"/>
              </c:ext>
            </c:extLst>
          </c:dPt>
          <c:dPt>
            <c:idx val="7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rgbClr val="00777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E74-4574-A169-4E90D72C09E9}"/>
              </c:ext>
            </c:extLst>
          </c:dPt>
          <c:dPt>
            <c:idx val="12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rgbClr val="00777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E74-4574-A169-4E90D72C09E9}"/>
              </c:ext>
            </c:extLst>
          </c:dPt>
          <c:dPt>
            <c:idx val="16"/>
            <c:invertIfNegative val="0"/>
            <c:bubble3D val="0"/>
            <c:spPr>
              <a:solidFill>
                <a:srgbClr val="00646C"/>
              </a:solidFill>
              <a:ln w="6350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E74-4574-A169-4E90D72C09E9}"/>
              </c:ext>
            </c:extLst>
          </c:dPt>
          <c:dLbls>
            <c:dLbl>
              <c:idx val="0"/>
              <c:layout>
                <c:manualLayout>
                  <c:x val="0"/>
                  <c:y val="-0.3913043478260869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E74-4574-A169-4E90D72C09E9}"/>
                </c:ext>
              </c:extLst>
            </c:dLbl>
            <c:dLbl>
              <c:idx val="1"/>
              <c:layout>
                <c:manualLayout>
                  <c:x val="0"/>
                  <c:y val="-0.3500557413600892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E74-4574-A169-4E90D72C09E9}"/>
                </c:ext>
              </c:extLst>
            </c:dLbl>
            <c:dLbl>
              <c:idx val="2"/>
              <c:layout>
                <c:manualLayout>
                  <c:x val="0"/>
                  <c:y val="-0.331103678929765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E74-4574-A169-4E90D72C09E9}"/>
                </c:ext>
              </c:extLst>
            </c:dLbl>
            <c:dLbl>
              <c:idx val="3"/>
              <c:layout>
                <c:manualLayout>
                  <c:x val="0"/>
                  <c:y val="-0.3249721293199553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E74-4574-A169-4E90D72C09E9}"/>
                </c:ext>
              </c:extLst>
            </c:dLbl>
            <c:dLbl>
              <c:idx val="4"/>
              <c:layout>
                <c:manualLayout>
                  <c:x val="0"/>
                  <c:y val="-0.3216276477146042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E74-4574-A169-4E90D72C09E9}"/>
                </c:ext>
              </c:extLst>
            </c:dLbl>
            <c:dLbl>
              <c:idx val="5"/>
              <c:layout>
                <c:manualLayout>
                  <c:x val="0"/>
                  <c:y val="-0.3138238573021181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E74-4574-A169-4E90D72C09E9}"/>
                </c:ext>
              </c:extLst>
            </c:dLbl>
            <c:dLbl>
              <c:idx val="6"/>
              <c:layout>
                <c:manualLayout>
                  <c:x val="0"/>
                  <c:y val="-0.3054626532887402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E74-4574-A169-4E90D72C09E9}"/>
                </c:ext>
              </c:extLst>
            </c:dLbl>
            <c:dLbl>
              <c:idx val="7"/>
              <c:layout>
                <c:manualLayout>
                  <c:x val="0"/>
                  <c:y val="-0.295986622073578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E74-4574-A169-4E90D72C09E9}"/>
                </c:ext>
              </c:extLst>
            </c:dLbl>
            <c:dLbl>
              <c:idx val="8"/>
              <c:layout>
                <c:manualLayout>
                  <c:x val="0"/>
                  <c:y val="-0.270903010033444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E74-4574-A169-4E90D72C09E9}"/>
                </c:ext>
              </c:extLst>
            </c:dLbl>
            <c:dLbl>
              <c:idx val="9"/>
              <c:layout>
                <c:manualLayout>
                  <c:x val="0"/>
                  <c:y val="-0.2497212931995540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FE74-4574-A169-4E90D72C09E9}"/>
                </c:ext>
              </c:extLst>
            </c:dLbl>
            <c:dLbl>
              <c:idx val="10"/>
              <c:layout>
                <c:manualLayout>
                  <c:x val="0"/>
                  <c:y val="-0.248049052396878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FE74-4574-A169-4E90D72C09E9}"/>
                </c:ext>
              </c:extLst>
            </c:dLbl>
            <c:dLbl>
              <c:idx val="11"/>
              <c:layout>
                <c:manualLayout>
                  <c:x val="0"/>
                  <c:y val="-0.2452619843924191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FE74-4574-A169-4E90D72C09E9}"/>
                </c:ext>
              </c:extLst>
            </c:dLbl>
            <c:dLbl>
              <c:idx val="12"/>
              <c:layout>
                <c:manualLayout>
                  <c:x val="0"/>
                  <c:y val="-0.2435897435897435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E74-4574-A169-4E90D72C09E9}"/>
                </c:ext>
              </c:extLst>
            </c:dLbl>
            <c:dLbl>
              <c:idx val="13"/>
              <c:layout>
                <c:manualLayout>
                  <c:x val="0"/>
                  <c:y val="-0.2402452619843924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FE74-4574-A169-4E90D72C09E9}"/>
                </c:ext>
              </c:extLst>
            </c:dLbl>
            <c:dLbl>
              <c:idx val="14"/>
              <c:layout>
                <c:manualLayout>
                  <c:x val="0"/>
                  <c:y val="-0.214604236343366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FE74-4574-A169-4E90D72C09E9}"/>
                </c:ext>
              </c:extLst>
            </c:dLbl>
            <c:dLbl>
              <c:idx val="15"/>
              <c:layout>
                <c:manualLayout>
                  <c:x val="0"/>
                  <c:y val="-0.2123745819397993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FE74-4574-A169-4E90D72C09E9}"/>
                </c:ext>
              </c:extLst>
            </c:dLbl>
            <c:dLbl>
              <c:idx val="16"/>
              <c:layout>
                <c:manualLayout>
                  <c:x val="0"/>
                  <c:y val="-0.204013377926421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E74-4574-A169-4E90D72C09E9}"/>
                </c:ext>
              </c:extLst>
            </c:dLbl>
            <c:dLbl>
              <c:idx val="17"/>
              <c:layout>
                <c:manualLayout>
                  <c:x val="0"/>
                  <c:y val="-0.1755852842809364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FE74-4574-A169-4E90D72C09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Sheet1!$A$1:$R$1</c:f>
              <c:numCache>
                <c:formatCode>General</c:formatCode>
                <c:ptCount val="18"/>
                <c:pt idx="0">
                  <c:v>52.880688762126638</c:v>
                </c:pt>
                <c:pt idx="1">
                  <c:v>46.403434782720851</c:v>
                </c:pt>
                <c:pt idx="2">
                  <c:v>43.465240939303513</c:v>
                </c:pt>
                <c:pt idx="3">
                  <c:v>42.45273807854705</c:v>
                </c:pt>
                <c:pt idx="4">
                  <c:v>41.963909077707143</c:v>
                </c:pt>
                <c:pt idx="5">
                  <c:v>40.679003451473157</c:v>
                </c:pt>
                <c:pt idx="6">
                  <c:v>39.422694880183414</c:v>
                </c:pt>
                <c:pt idx="7">
                  <c:v>37.840351770734799</c:v>
                </c:pt>
                <c:pt idx="8">
                  <c:v>33.947643944850874</c:v>
                </c:pt>
                <c:pt idx="9">
                  <c:v>30.584752703903646</c:v>
                </c:pt>
                <c:pt idx="10">
                  <c:v>30.350394084695118</c:v>
                </c:pt>
                <c:pt idx="11">
                  <c:v>29.848422074098014</c:v>
                </c:pt>
                <c:pt idx="12">
                  <c:v>29.695070927682053</c:v>
                </c:pt>
                <c:pt idx="13">
                  <c:v>29.067728969564342</c:v>
                </c:pt>
                <c:pt idx="14">
                  <c:v>25.098076196932823</c:v>
                </c:pt>
                <c:pt idx="15">
                  <c:v>24.791861315431937</c:v>
                </c:pt>
                <c:pt idx="16">
                  <c:v>23.393236880428866</c:v>
                </c:pt>
                <c:pt idx="1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E74-4574-A169-4E90D72C0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1477120"/>
        <c:axId val="51478912"/>
      </c:barChart>
      <c:catAx>
        <c:axId val="51477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1478912"/>
        <c:crosses val="min"/>
        <c:auto val="0"/>
        <c:lblAlgn val="ctr"/>
        <c:lblOffset val="100"/>
        <c:noMultiLvlLbl val="0"/>
      </c:catAx>
      <c:valAx>
        <c:axId val="51478912"/>
        <c:scaling>
          <c:orientation val="minMax"/>
          <c:max val="52.8806887621266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4771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35833011209895"/>
          <c:y val="7.1322985957132295E-2"/>
          <c:w val="0.72516428295322766"/>
          <c:h val="0.8573540280857353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9466563587166603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FCA-4DA7-90E5-3741E7DC16AB}"/>
                </c:ext>
              </c:extLst>
            </c:dLbl>
            <c:dLbl>
              <c:idx val="1"/>
              <c:layout>
                <c:manualLayout>
                  <c:x val="0.45303440278314649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FCA-4DA7-90E5-3741E7DC16AB}"/>
                </c:ext>
              </c:extLst>
            </c:dLbl>
            <c:dLbl>
              <c:idx val="2"/>
              <c:layout>
                <c:manualLayout>
                  <c:x val="0.15809818322381136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FCA-4DA7-90E5-3741E7DC16AB}"/>
                </c:ext>
              </c:extLst>
            </c:dLbl>
            <c:dLbl>
              <c:idx val="3"/>
              <c:layout>
                <c:manualLayout>
                  <c:x val="0.11480479319675299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FCA-4DA7-90E5-3741E7DC16AB}"/>
                </c:ext>
              </c:extLst>
            </c:dLbl>
            <c:dLbl>
              <c:idx val="4"/>
              <c:layout>
                <c:manualLayout>
                  <c:x val="6.7645921917278695E-2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FCA-4DA7-90E5-3741E7DC16AB}"/>
                </c:ext>
              </c:extLst>
            </c:dLbl>
            <c:dLbl>
              <c:idx val="5"/>
              <c:layout>
                <c:manualLayout>
                  <c:x val="6.7645921917278695E-2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FCA-4DA7-90E5-3741E7DC16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696752</c:v>
                </c:pt>
                <c:pt idx="1">
                  <c:v>830428</c:v>
                </c:pt>
                <c:pt idx="2">
                  <c:v>155064</c:v>
                </c:pt>
                <c:pt idx="3">
                  <c:v>86911</c:v>
                </c:pt>
                <c:pt idx="4">
                  <c:v>2873</c:v>
                </c:pt>
                <c:pt idx="5">
                  <c:v>2150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CA-4DA7-90E5-3741E7DC1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9853440"/>
        <c:axId val="119854976"/>
      </c:barChart>
      <c:catAx>
        <c:axId val="119853440"/>
        <c:scaling>
          <c:orientation val="maxMin"/>
        </c:scaling>
        <c:delete val="0"/>
        <c:axPos val="r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9854976"/>
        <c:crosses val="min"/>
        <c:auto val="0"/>
        <c:lblAlgn val="ctr"/>
        <c:lblOffset val="100"/>
        <c:noMultiLvlLbl val="0"/>
      </c:catAx>
      <c:valAx>
        <c:axId val="119854976"/>
        <c:scaling>
          <c:orientation val="maxMin"/>
          <c:max val="83042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98534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378450578806767E-2"/>
          <c:y val="2.1452145214521452E-2"/>
          <c:w val="0.95146927871772036"/>
          <c:h val="0.9570957095709571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0</c:v>
                </c:pt>
                <c:pt idx="1">
                  <c:v>2639003552.4299998</c:v>
                </c:pt>
                <c:pt idx="2">
                  <c:v>4530827061.7250004</c:v>
                </c:pt>
                <c:pt idx="3">
                  <c:v>5470627133.2840004</c:v>
                </c:pt>
                <c:pt idx="4">
                  <c:v>363398366.92699999</c:v>
                </c:pt>
                <c:pt idx="5">
                  <c:v>574356162.80299997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4-46A7-BDB3-6CEC3E470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0333824"/>
        <c:axId val="120335360"/>
      </c:barChart>
      <c:catAx>
        <c:axId val="12033382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20335360"/>
        <c:crosses val="min"/>
        <c:auto val="0"/>
        <c:lblAlgn val="ctr"/>
        <c:lblOffset val="100"/>
        <c:noMultiLvlLbl val="0"/>
      </c:catAx>
      <c:valAx>
        <c:axId val="120335360"/>
        <c:scaling>
          <c:orientation val="minMax"/>
          <c:max val="5470627133.284000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03338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534121235226839E-2"/>
          <c:y val="0.10112359550561797"/>
          <c:w val="0.92260770110560431"/>
          <c:h val="0.7977528089887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A76-4E1F-A811-CFCB4F88A577}"/>
              </c:ext>
            </c:extLst>
          </c:dPt>
          <c:dLbls>
            <c:dLbl>
              <c:idx val="0"/>
              <c:layout>
                <c:manualLayout>
                  <c:x val="0.49409073579870377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A76-4E1F-A811-CFCB4F88A577}"/>
                </c:ext>
              </c:extLst>
            </c:dLbl>
            <c:dLbl>
              <c:idx val="1"/>
              <c:layout>
                <c:manualLayout>
                  <c:x val="0.4519634006862371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A76-4E1F-A811-CFCB4F88A577}"/>
                </c:ext>
              </c:extLst>
            </c:dLbl>
            <c:dLbl>
              <c:idx val="2"/>
              <c:layout>
                <c:manualLayout>
                  <c:x val="0.3347312237895539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A76-4E1F-A811-CFCB4F88A577}"/>
                </c:ext>
              </c:extLst>
            </c:dLbl>
            <c:dLbl>
              <c:idx val="3"/>
              <c:layout>
                <c:manualLayout>
                  <c:x val="0.29336637438048035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A76-4E1F-A811-CFCB4F88A577}"/>
                </c:ext>
              </c:extLst>
            </c:dLbl>
            <c:dLbl>
              <c:idx val="4"/>
              <c:layout>
                <c:manualLayout>
                  <c:x val="0.2847884102173084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A76-4E1F-A811-CFCB4F88A577}"/>
                </c:ext>
              </c:extLst>
            </c:dLbl>
            <c:dLbl>
              <c:idx val="5"/>
              <c:layout>
                <c:manualLayout>
                  <c:x val="0.24799847502859321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A76-4E1F-A811-CFCB4F88A577}"/>
                </c:ext>
              </c:extLst>
            </c:dLbl>
            <c:dLbl>
              <c:idx val="6"/>
              <c:layout>
                <c:manualLayout>
                  <c:x val="0.23922988943957302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A76-4E1F-A811-CFCB4F88A577}"/>
                </c:ext>
              </c:extLst>
            </c:dLbl>
            <c:dLbl>
              <c:idx val="7"/>
              <c:layout>
                <c:manualLayout>
                  <c:x val="0.2209302325581395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A76-4E1F-A811-CFCB4F88A577}"/>
                </c:ext>
              </c:extLst>
            </c:dLbl>
            <c:dLbl>
              <c:idx val="8"/>
              <c:layout>
                <c:manualLayout>
                  <c:x val="0.1879527258863896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A76-4E1F-A811-CFCB4F88A577}"/>
                </c:ext>
              </c:extLst>
            </c:dLbl>
            <c:dLbl>
              <c:idx val="9"/>
              <c:layout>
                <c:manualLayout>
                  <c:x val="8.5017155928326343E-2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A76-4E1F-A811-CFCB4F88A577}"/>
                </c:ext>
              </c:extLst>
            </c:dLbl>
            <c:dLbl>
              <c:idx val="10"/>
              <c:layout>
                <c:manualLayout>
                  <c:x val="6.6908120472741139E-2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A76-4E1F-A811-CFCB4F88A577}"/>
                </c:ext>
              </c:extLst>
            </c:dLbl>
            <c:dLbl>
              <c:idx val="11"/>
              <c:layout>
                <c:manualLayout>
                  <c:x val="2.3637056805184901E-2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A76-4E1F-A811-CFCB4F88A5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159</c:v>
                </c:pt>
                <c:pt idx="1">
                  <c:v>145</c:v>
                </c:pt>
                <c:pt idx="2">
                  <c:v>106</c:v>
                </c:pt>
                <c:pt idx="3">
                  <c:v>95</c:v>
                </c:pt>
                <c:pt idx="4">
                  <c:v>92.2</c:v>
                </c:pt>
                <c:pt idx="5">
                  <c:v>80</c:v>
                </c:pt>
                <c:pt idx="6">
                  <c:v>77</c:v>
                </c:pt>
                <c:pt idx="7">
                  <c:v>71</c:v>
                </c:pt>
                <c:pt idx="8">
                  <c:v>60</c:v>
                </c:pt>
                <c:pt idx="9">
                  <c:v>25.8</c:v>
                </c:pt>
                <c:pt idx="10">
                  <c:v>19.7</c:v>
                </c:pt>
                <c:pt idx="11">
                  <c:v>8.1999999999999993</c:v>
                </c:pt>
                <c:pt idx="1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76-4E1F-A811-CFCB4F88A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13017343"/>
        <c:axId val="1"/>
      </c:barChart>
      <c:catAx>
        <c:axId val="71301734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9"/>
          <c:min val="5.6"/>
        </c:scaling>
        <c:delete val="1"/>
        <c:axPos val="t"/>
        <c:numFmt formatCode="General" sourceLinked="1"/>
        <c:majorTickMark val="out"/>
        <c:minorTickMark val="none"/>
        <c:tickLblPos val="nextTo"/>
        <c:crossAx val="7130173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730878186968839E-2"/>
          <c:y val="0.15090189177298724"/>
          <c:w val="0.97053824362606234"/>
          <c:h val="0.741311042674879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656D"/>
            </a:solidFill>
            <a:ln w="317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1597008358996920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876-4363-AA09-45D54F39847F}"/>
                </c:ext>
              </c:extLst>
            </c:dLbl>
            <c:dLbl>
              <c:idx val="1"/>
              <c:layout>
                <c:manualLayout>
                  <c:x val="0"/>
                  <c:y val="-0.1742190937087549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876-4363-AA09-45D54F39847F}"/>
                </c:ext>
              </c:extLst>
            </c:dLbl>
            <c:dLbl>
              <c:idx val="2"/>
              <c:layout>
                <c:manualLayout>
                  <c:x val="0"/>
                  <c:y val="-0.2190937087549494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876-4363-AA09-45D54F39847F}"/>
                </c:ext>
              </c:extLst>
            </c:dLbl>
            <c:dLbl>
              <c:idx val="3"/>
              <c:layout>
                <c:manualLayout>
                  <c:x val="0"/>
                  <c:y val="-0.2754069511658601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876-4363-AA09-45D54F39847F}"/>
                </c:ext>
              </c:extLst>
            </c:dLbl>
            <c:dLbl>
              <c:idx val="4"/>
              <c:layout>
                <c:manualLayout>
                  <c:x val="0"/>
                  <c:y val="-0.3616366036075671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876-4363-AA09-45D54F39847F}"/>
                </c:ext>
              </c:extLst>
            </c:dLbl>
            <c:dLbl>
              <c:idx val="5"/>
              <c:layout>
                <c:manualLayout>
                  <c:x val="0"/>
                  <c:y val="-0.41443026836779584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876-4363-AA09-45D54F3984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0.67964369333488994</c:v>
                </c:pt>
                <c:pt idx="1">
                  <c:v>0.7675913395085</c:v>
                </c:pt>
                <c:pt idx="2">
                  <c:v>1.0288218277610801</c:v>
                </c:pt>
                <c:pt idx="3">
                  <c:v>1.3575517838309801</c:v>
                </c:pt>
                <c:pt idx="4">
                  <c:v>1.8656489976475901</c:v>
                </c:pt>
                <c:pt idx="5">
                  <c:v>2.1732973063001801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76-4363-AA09-45D54F398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8498176"/>
        <c:axId val="88499712"/>
      </c:barChart>
      <c:catAx>
        <c:axId val="884981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88499712"/>
        <c:crosses val="min"/>
        <c:auto val="0"/>
        <c:lblAlgn val="ctr"/>
        <c:lblOffset val="100"/>
        <c:noMultiLvlLbl val="0"/>
      </c:catAx>
      <c:valAx>
        <c:axId val="88499712"/>
        <c:scaling>
          <c:orientation val="minMax"/>
          <c:max val="2.17329730630018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84981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86921850079744E-2"/>
          <c:y val="0.1285607196401799"/>
          <c:w val="0.96682615629984048"/>
          <c:h val="0.779610194902548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5074962518740629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AD8-4218-9A80-0B0D81EE7D64}"/>
                </c:ext>
              </c:extLst>
            </c:dLbl>
            <c:dLbl>
              <c:idx val="1"/>
              <c:layout>
                <c:manualLayout>
                  <c:x val="0"/>
                  <c:y val="-0.36919040479760118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AD8-4218-9A80-0B0D81EE7D64}"/>
                </c:ext>
              </c:extLst>
            </c:dLbl>
            <c:dLbl>
              <c:idx val="2"/>
              <c:layout>
                <c:manualLayout>
                  <c:x val="0"/>
                  <c:y val="-0.3504497751124438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AD8-4218-9A80-0B0D81EE7D64}"/>
                </c:ext>
              </c:extLst>
            </c:dLbl>
            <c:dLbl>
              <c:idx val="3"/>
              <c:layout>
                <c:manualLayout>
                  <c:x val="0"/>
                  <c:y val="-0.35569715142428787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AD8-4218-9A80-0B0D81EE7D64}"/>
                </c:ext>
              </c:extLst>
            </c:dLbl>
            <c:dLbl>
              <c:idx val="4"/>
              <c:layout>
                <c:manualLayout>
                  <c:x val="0"/>
                  <c:y val="-0.31521739130434784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AD8-4218-9A80-0B0D81EE7D64}"/>
                </c:ext>
              </c:extLst>
            </c:dLbl>
            <c:dLbl>
              <c:idx val="5"/>
              <c:layout>
                <c:manualLayout>
                  <c:x val="0"/>
                  <c:y val="-0.42691154422788608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AD8-4218-9A80-0B0D81EE7D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3.07</c:v>
                </c:pt>
                <c:pt idx="1">
                  <c:v>4.7699999999999996</c:v>
                </c:pt>
                <c:pt idx="2">
                  <c:v>4.5010000000000003</c:v>
                </c:pt>
                <c:pt idx="3">
                  <c:v>4.5804999999999998</c:v>
                </c:pt>
                <c:pt idx="4">
                  <c:v>3.9990000000000001</c:v>
                </c:pt>
                <c:pt idx="5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D8-4218-9A80-0B0D81EE7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5141376"/>
        <c:axId val="105142912"/>
      </c:barChart>
      <c:catAx>
        <c:axId val="1051413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05142912"/>
        <c:crosses val="min"/>
        <c:auto val="0"/>
        <c:lblAlgn val="ctr"/>
        <c:lblOffset val="100"/>
        <c:noMultiLvlLbl val="0"/>
      </c:catAx>
      <c:valAx>
        <c:axId val="105142912"/>
        <c:scaling>
          <c:orientation val="minMax"/>
          <c:max val="5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51413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009757317988492E-2"/>
          <c:y val="8.7845105772678386E-2"/>
          <c:w val="0.97398048536402304"/>
          <c:h val="0.82430978845464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656D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BCC-4DFE-BCF9-38753E922E49}"/>
                </c:ext>
              </c:extLst>
            </c:dLbl>
            <c:dLbl>
              <c:idx val="1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C-4DFE-BCF9-38753E922E49}"/>
            </c:ext>
          </c:extLst>
        </c:ser>
        <c:ser>
          <c:idx val="1"/>
          <c:order val="1"/>
          <c:spPr>
            <a:solidFill>
              <a:srgbClr val="D6D7D9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BCC-4DFE-BCF9-38753E922E49}"/>
                </c:ext>
              </c:extLst>
            </c:dLbl>
            <c:dLbl>
              <c:idx val="1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CC-4DFE-BCF9-38753E922E49}"/>
            </c:ext>
          </c:extLst>
        </c:ser>
        <c:ser>
          <c:idx val="2"/>
          <c:order val="2"/>
          <c:spPr>
            <a:solidFill>
              <a:srgbClr val="D6D7D9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BCC-4DFE-BCF9-38753E922E49}"/>
                </c:ext>
              </c:extLst>
            </c:dLbl>
            <c:dLbl>
              <c:idx val="1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14.999999999999996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CC-4DFE-BCF9-38753E922E49}"/>
            </c:ext>
          </c:extLst>
        </c:ser>
        <c:ser>
          <c:idx val="3"/>
          <c:order val="3"/>
          <c:spPr>
            <a:solidFill>
              <a:srgbClr val="D6D7D9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BCC-4DFE-BCF9-38753E922E49}"/>
                </c:ext>
              </c:extLst>
            </c:dLbl>
            <c:dLbl>
              <c:idx val="1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Sheet1!$A$4:$B$4</c:f>
              <c:numCache>
                <c:formatCode>General</c:formatCode>
                <c:ptCount val="2"/>
                <c:pt idx="0">
                  <c:v>29.999999999999993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CC-4DFE-BCF9-38753E922E49}"/>
            </c:ext>
          </c:extLst>
        </c:ser>
        <c:ser>
          <c:idx val="4"/>
          <c:order val="4"/>
          <c:spPr>
            <a:solidFill>
              <a:srgbClr val="D6D7D9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BCC-4DFE-BCF9-38753E922E49}"/>
                </c:ext>
              </c:extLst>
            </c:dLbl>
            <c:dLbl>
              <c:idx val="1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Sheet1!$A$5:$B$5</c:f>
              <c:numCache>
                <c:formatCode>General</c:formatCode>
                <c:ptCount val="2"/>
                <c:pt idx="0">
                  <c:v>37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CC-4DFE-BCF9-38753E922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4933632"/>
        <c:axId val="104951808"/>
      </c:barChart>
      <c:catAx>
        <c:axId val="1049336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04951808"/>
        <c:crosses val="min"/>
        <c:auto val="0"/>
        <c:lblAlgn val="ctr"/>
        <c:lblOffset val="100"/>
        <c:noMultiLvlLbl val="0"/>
      </c:catAx>
      <c:valAx>
        <c:axId val="10495180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49336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68712940355772E-3"/>
          <c:y val="0.13281586890901251"/>
          <c:w val="0.98186257411928846"/>
          <c:h val="0.7727468736524364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EC2-4ADF-A850-758D390F4C2D}"/>
              </c:ext>
            </c:extLst>
          </c:dPt>
          <c:dPt>
            <c:idx val="8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EC2-4ADF-A850-758D390F4C2D}"/>
              </c:ext>
            </c:extLst>
          </c:dPt>
          <c:dPt>
            <c:idx val="9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EC2-4ADF-A850-758D390F4C2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EC2-4ADF-A850-758D390F4C2D}"/>
              </c:ext>
            </c:extLst>
          </c:dPt>
          <c:dLbls>
            <c:dLbl>
              <c:idx val="0"/>
              <c:layout>
                <c:manualLayout>
                  <c:x val="0"/>
                  <c:y val="-0.4247520482966796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EC2-4ADF-A850-758D390F4C2D}"/>
                </c:ext>
              </c:extLst>
            </c:dLbl>
            <c:dLbl>
              <c:idx val="1"/>
              <c:layout>
                <c:manualLayout>
                  <c:x val="0"/>
                  <c:y val="-0.4053471323846485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EC2-4ADF-A850-758D390F4C2D}"/>
                </c:ext>
              </c:extLst>
            </c:dLbl>
            <c:dLbl>
              <c:idx val="2"/>
              <c:layout>
                <c:manualLayout>
                  <c:x val="0"/>
                  <c:y val="-0.3755929279862009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EC2-4ADF-A850-758D390F4C2D}"/>
                </c:ext>
              </c:extLst>
            </c:dLbl>
            <c:dLbl>
              <c:idx val="3"/>
              <c:layout>
                <c:manualLayout>
                  <c:x val="0"/>
                  <c:y val="-0.3514445881845623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EC2-4ADF-A850-758D390F4C2D}"/>
                </c:ext>
              </c:extLst>
            </c:dLbl>
            <c:dLbl>
              <c:idx val="4"/>
              <c:layout>
                <c:manualLayout>
                  <c:x val="0"/>
                  <c:y val="-0.3432514014661491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EC2-4ADF-A850-758D390F4C2D}"/>
                </c:ext>
              </c:extLst>
            </c:dLbl>
            <c:dLbl>
              <c:idx val="5"/>
              <c:layout>
                <c:manualLayout>
                  <c:x val="0"/>
                  <c:y val="-0.3195342820181112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EC2-4ADF-A850-758D390F4C2D}"/>
                </c:ext>
              </c:extLst>
            </c:dLbl>
            <c:dLbl>
              <c:idx val="6"/>
              <c:layout>
                <c:manualLayout>
                  <c:x val="0"/>
                  <c:y val="-0.3048727899956877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EC2-4ADF-A850-758D390F4C2D}"/>
                </c:ext>
              </c:extLst>
            </c:dLbl>
            <c:dLbl>
              <c:idx val="7"/>
              <c:layout>
                <c:manualLayout>
                  <c:x val="0"/>
                  <c:y val="-0.3040103492884864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EC2-4ADF-A850-758D390F4C2D}"/>
                </c:ext>
              </c:extLst>
            </c:dLbl>
            <c:dLbl>
              <c:idx val="8"/>
              <c:layout>
                <c:manualLayout>
                  <c:x val="0"/>
                  <c:y val="-0.2966796032772746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EC2-4ADF-A850-758D390F4C2D}"/>
                </c:ext>
              </c:extLst>
            </c:dLbl>
            <c:dLbl>
              <c:idx val="9"/>
              <c:layout>
                <c:manualLayout>
                  <c:x val="0"/>
                  <c:y val="-0.2884864165588615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EC2-4ADF-A850-758D390F4C2D}"/>
                </c:ext>
              </c:extLst>
            </c:dLbl>
            <c:dLbl>
              <c:idx val="10"/>
              <c:layout>
                <c:manualLayout>
                  <c:x val="0"/>
                  <c:y val="-0.2802932298404484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EC2-4ADF-A850-758D390F4C2D}"/>
                </c:ext>
              </c:extLst>
            </c:dLbl>
            <c:dLbl>
              <c:idx val="11"/>
              <c:layout>
                <c:manualLayout>
                  <c:x val="0"/>
                  <c:y val="-0.266925398878827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EC2-4ADF-A850-758D390F4C2D}"/>
                </c:ext>
              </c:extLst>
            </c:dLbl>
            <c:dLbl>
              <c:idx val="12"/>
              <c:layout>
                <c:manualLayout>
                  <c:x val="0"/>
                  <c:y val="-0.2643380767572229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1EC2-4ADF-A850-758D390F4C2D}"/>
                </c:ext>
              </c:extLst>
            </c:dLbl>
            <c:dLbl>
              <c:idx val="13"/>
              <c:layout>
                <c:manualLayout>
                  <c:x val="0"/>
                  <c:y val="-0.2634756360500215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1EC2-4ADF-A850-758D390F4C2D}"/>
                </c:ext>
              </c:extLst>
            </c:dLbl>
            <c:dLbl>
              <c:idx val="14"/>
              <c:layout>
                <c:manualLayout>
                  <c:x val="0"/>
                  <c:y val="-0.2242345838723587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1EC2-4ADF-A850-758D390F4C2D}"/>
                </c:ext>
              </c:extLst>
            </c:dLbl>
            <c:dLbl>
              <c:idx val="15"/>
              <c:layout>
                <c:manualLayout>
                  <c:x val="0"/>
                  <c:y val="-0.218628719275549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EC2-4ADF-A850-758D390F4C2D}"/>
                </c:ext>
              </c:extLst>
            </c:dLbl>
            <c:dLbl>
              <c:idx val="16"/>
              <c:layout>
                <c:manualLayout>
                  <c:x val="0"/>
                  <c:y val="-0.2026735661923242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1EC2-4ADF-A850-758D390F4C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Sheet1!$A$1:$Q$1</c:f>
              <c:numCache>
                <c:formatCode>General</c:formatCode>
                <c:ptCount val="17"/>
                <c:pt idx="0">
                  <c:v>5.4115837964320157</c:v>
                </c:pt>
                <c:pt idx="1">
                  <c:v>5.1395264237971068</c:v>
                </c:pt>
                <c:pt idx="2">
                  <c:v>4.7244639727021704</c:v>
                </c:pt>
                <c:pt idx="3">
                  <c:v>4.3855926350234915</c:v>
                </c:pt>
                <c:pt idx="4">
                  <c:v>4.2690961077530432</c:v>
                </c:pt>
                <c:pt idx="5">
                  <c:v>3.9343236916041837</c:v>
                </c:pt>
                <c:pt idx="6">
                  <c:v>3.7281383142383819</c:v>
                </c:pt>
                <c:pt idx="7">
                  <c:v>3.7203429864475357</c:v>
                </c:pt>
                <c:pt idx="8">
                  <c:v>3.6218103891446725</c:v>
                </c:pt>
                <c:pt idx="9">
                  <c:v>3.5000000000000004</c:v>
                </c:pt>
                <c:pt idx="10">
                  <c:v>3.3872548844231534</c:v>
                </c:pt>
                <c:pt idx="11">
                  <c:v>3.2054298339072917</c:v>
                </c:pt>
                <c:pt idx="12">
                  <c:v>3.1650692705486017</c:v>
                </c:pt>
                <c:pt idx="13">
                  <c:v>3.1567504634609187</c:v>
                </c:pt>
                <c:pt idx="14">
                  <c:v>2.599379386660682</c:v>
                </c:pt>
                <c:pt idx="15">
                  <c:v>2.5206196098387528</c:v>
                </c:pt>
                <c:pt idx="16">
                  <c:v>2.3047125942070976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EC2-4ADF-A850-758D390F4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6572800"/>
        <c:axId val="106582784"/>
      </c:barChart>
      <c:catAx>
        <c:axId val="1065728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06582784"/>
        <c:crosses val="min"/>
        <c:auto val="0"/>
        <c:lblAlgn val="ctr"/>
        <c:lblOffset val="100"/>
        <c:noMultiLvlLbl val="0"/>
      </c:catAx>
      <c:valAx>
        <c:axId val="106582784"/>
        <c:scaling>
          <c:orientation val="minMax"/>
          <c:max val="5.411583796432015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65728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65768896611643E-2"/>
          <c:y val="7.7926208651399487E-2"/>
          <c:w val="0.96159860990443091"/>
          <c:h val="0.84414758269720103"/>
        </c:manualLayout>
      </c:layout>
      <c:lineChart>
        <c:grouping val="standard"/>
        <c:varyColors val="0"/>
        <c:ser>
          <c:idx val="0"/>
          <c:order val="0"/>
          <c:spPr>
            <a:ln w="76200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9440203562340966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7E4-48E3-B82B-17CACA198A4D}"/>
                </c:ext>
              </c:extLst>
            </c:dLbl>
            <c:dLbl>
              <c:idx val="1"/>
              <c:layout>
                <c:manualLayout>
                  <c:x val="0"/>
                  <c:y val="-3.9440203562340966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7E4-48E3-B82B-17CACA198A4D}"/>
                </c:ext>
              </c:extLst>
            </c:dLbl>
            <c:dLbl>
              <c:idx val="2"/>
              <c:layout>
                <c:manualLayout>
                  <c:x val="0"/>
                  <c:y val="-3.9440203562340966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7E4-48E3-B82B-17CACA198A4D}"/>
                </c:ext>
              </c:extLst>
            </c:dLbl>
            <c:dLbl>
              <c:idx val="3"/>
              <c:layout>
                <c:manualLayout>
                  <c:x val="0"/>
                  <c:y val="-3.9440203562340966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7E4-48E3-B82B-17CACA198A4D}"/>
                </c:ext>
              </c:extLst>
            </c:dLbl>
            <c:dLbl>
              <c:idx val="4"/>
              <c:layout>
                <c:manualLayout>
                  <c:x val="-4.1702867072111209E-3"/>
                  <c:y val="-4.421119592875318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7E4-48E3-B82B-17CACA198A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25.8</c:v>
                </c:pt>
                <c:pt idx="1">
                  <c:v>28</c:v>
                </c:pt>
                <c:pt idx="2">
                  <c:v>30.5</c:v>
                </c:pt>
                <c:pt idx="3">
                  <c:v>33.4</c:v>
                </c:pt>
                <c:pt idx="4">
                  <c:v>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E4-48E3-B82B-17CACA198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71360"/>
        <c:axId val="117872896"/>
      </c:lineChart>
      <c:catAx>
        <c:axId val="117871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17872896"/>
        <c:crosses val="min"/>
        <c:auto val="0"/>
        <c:lblAlgn val="ctr"/>
        <c:lblOffset val="100"/>
        <c:noMultiLvlLbl val="0"/>
      </c:catAx>
      <c:valAx>
        <c:axId val="117872896"/>
        <c:scaling>
          <c:orientation val="minMax"/>
          <c:max val="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7871360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00602196245121E-3"/>
          <c:y val="7.983959168793292E-2"/>
          <c:w val="0.98157987956075099"/>
          <c:h val="0.84032081662413416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dLbls>
            <c:dLbl>
              <c:idx val="0"/>
              <c:layout>
                <c:manualLayout>
                  <c:x val="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572-4BD8-9DC3-6BDCCFE0574A}"/>
                </c:ext>
              </c:extLst>
            </c:dLbl>
            <c:dLbl>
              <c:idx val="1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572-4BD8-9DC3-6BDCCFE0574A}"/>
                </c:ext>
              </c:extLst>
            </c:dLbl>
            <c:dLbl>
              <c:idx val="2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572-4BD8-9DC3-6BDCCFE0574A}"/>
                </c:ext>
              </c:extLst>
            </c:dLbl>
            <c:dLbl>
              <c:idx val="3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572-4BD8-9DC3-6BDCCFE0574A}"/>
                </c:ext>
              </c:extLst>
            </c:dLbl>
            <c:dLbl>
              <c:idx val="4"/>
              <c:layout>
                <c:manualLayout>
                  <c:x val="-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572-4BD8-9DC3-6BDCCFE05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4.0999999999999996</c:v>
                </c:pt>
                <c:pt idx="2">
                  <c:v>4.2</c:v>
                </c:pt>
                <c:pt idx="3">
                  <c:v>4.2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72-4BD8-9DC3-6BDCCFE0574A}"/>
            </c:ext>
          </c:extLst>
        </c:ser>
        <c:ser>
          <c:idx val="1"/>
          <c:order val="1"/>
          <c:spPr>
            <a:solidFill>
              <a:srgbClr val="F8C260"/>
            </a:solidFill>
            <a:ln w="9525" cmpd="sng" algn="ctr">
              <a:solidFill>
                <a:srgbClr val="FFFFFF"/>
              </a:solidFill>
              <a:prstDash val="solid"/>
            </a:ln>
          </c:spPr>
          <c:dLbls>
            <c:dLbl>
              <c:idx val="0"/>
              <c:layout>
                <c:manualLayout>
                  <c:x val="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572-4BD8-9DC3-6BDCCFE0574A}"/>
                </c:ext>
              </c:extLst>
            </c:dLbl>
            <c:dLbl>
              <c:idx val="1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572-4BD8-9DC3-6BDCCFE0574A}"/>
                </c:ext>
              </c:extLst>
            </c:dLbl>
            <c:dLbl>
              <c:idx val="2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572-4BD8-9DC3-6BDCCFE0574A}"/>
                </c:ext>
              </c:extLst>
            </c:dLbl>
            <c:dLbl>
              <c:idx val="3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572-4BD8-9DC3-6BDCCFE0574A}"/>
                </c:ext>
              </c:extLst>
            </c:dLbl>
            <c:dLbl>
              <c:idx val="4"/>
              <c:layout>
                <c:manualLayout>
                  <c:x val="-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572-4BD8-9DC3-6BDCCFE05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5.7999999999999989</c:v>
                </c:pt>
                <c:pt idx="1">
                  <c:v>2.5999999999999996</c:v>
                </c:pt>
                <c:pt idx="2">
                  <c:v>2.6000000000000005</c:v>
                </c:pt>
                <c:pt idx="3">
                  <c:v>2.6000000000000005</c:v>
                </c:pt>
                <c:pt idx="4">
                  <c:v>2.6000000000000005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572-4BD8-9DC3-6BDCCFE0574A}"/>
            </c:ext>
          </c:extLst>
        </c:ser>
        <c:ser>
          <c:idx val="2"/>
          <c:order val="2"/>
          <c:spPr>
            <a:solidFill>
              <a:srgbClr val="E6F0EB"/>
            </a:solidFill>
            <a:ln w="9525" cmpd="sng" algn="ctr">
              <a:solidFill>
                <a:srgbClr val="FFFFFF"/>
              </a:solidFill>
              <a:prstDash val="solid"/>
            </a:ln>
          </c:spPr>
          <c:dLbls>
            <c:dLbl>
              <c:idx val="0"/>
              <c:layout>
                <c:manualLayout>
                  <c:x val="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6572-4BD8-9DC3-6BDCCFE0574A}"/>
                </c:ext>
              </c:extLst>
            </c:dLbl>
            <c:dLbl>
              <c:idx val="1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6572-4BD8-9DC3-6BDCCFE0574A}"/>
                </c:ext>
              </c:extLst>
            </c:dLbl>
            <c:dLbl>
              <c:idx val="2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6572-4BD8-9DC3-6BDCCFE0574A}"/>
                </c:ext>
              </c:extLst>
            </c:dLbl>
            <c:dLbl>
              <c:idx val="3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572-4BD8-9DC3-6BDCCFE0574A}"/>
                </c:ext>
              </c:extLst>
            </c:dLbl>
            <c:dLbl>
              <c:idx val="4"/>
              <c:layout>
                <c:manualLayout>
                  <c:x val="-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6572-4BD8-9DC3-6BDCCFE05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15.600000000000001</c:v>
                </c:pt>
                <c:pt idx="1">
                  <c:v>16.7</c:v>
                </c:pt>
                <c:pt idx="2">
                  <c:v>18.2</c:v>
                </c:pt>
                <c:pt idx="3">
                  <c:v>19.3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572-4BD8-9DC3-6BDCCFE0574A}"/>
            </c:ext>
          </c:extLst>
        </c:ser>
        <c:ser>
          <c:idx val="3"/>
          <c:order val="3"/>
          <c:spPr>
            <a:solidFill>
              <a:srgbClr val="A7CCE3"/>
            </a:solidFill>
            <a:ln w="9525" cmpd="sng" algn="ctr">
              <a:solidFill>
                <a:srgbClr val="FFFFFF"/>
              </a:solidFill>
              <a:prstDash val="solid"/>
            </a:ln>
          </c:spPr>
          <c:dLbls>
            <c:dLbl>
              <c:idx val="1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572-4BD8-9DC3-6BDCCFE0574A}"/>
                </c:ext>
              </c:extLst>
            </c:dLbl>
            <c:dLbl>
              <c:idx val="2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6572-4BD8-9DC3-6BDCCFE0574A}"/>
                </c:ext>
              </c:extLst>
            </c:dLbl>
            <c:dLbl>
              <c:idx val="3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6572-4BD8-9DC3-6BDCCFE0574A}"/>
                </c:ext>
              </c:extLst>
            </c:dLbl>
            <c:dLbl>
              <c:idx val="4"/>
              <c:layout>
                <c:manualLayout>
                  <c:x val="-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6572-4BD8-9DC3-6BDCCFE05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General</c:formatCode>
                <c:ptCount val="5"/>
                <c:pt idx="0">
                  <c:v>0.30000000000000071</c:v>
                </c:pt>
                <c:pt idx="1">
                  <c:v>4.6000000000000014</c:v>
                </c:pt>
                <c:pt idx="2">
                  <c:v>5.5</c:v>
                </c:pt>
                <c:pt idx="3">
                  <c:v>7.2000000000000028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572-4BD8-9DC3-6BDCCFE05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25440"/>
        <c:axId val="117739520"/>
      </c:areaChart>
      <c:catAx>
        <c:axId val="117725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7739520"/>
        <c:crosses val="min"/>
        <c:auto val="0"/>
        <c:lblAlgn val="ctr"/>
        <c:lblOffset val="100"/>
        <c:noMultiLvlLbl val="0"/>
      </c:catAx>
      <c:valAx>
        <c:axId val="117739520"/>
        <c:scaling>
          <c:orientation val="minMax"/>
          <c:max val="36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772544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23953311342299E-2"/>
          <c:y val="8.1072137657180673E-2"/>
          <c:w val="0.92641461557980209"/>
          <c:h val="0.8378557246856386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99F-4C78-9D6C-279930AA1CD4}"/>
              </c:ext>
            </c:extLst>
          </c:dPt>
          <c:dLbls>
            <c:dLbl>
              <c:idx val="0"/>
              <c:layout>
                <c:manualLayout>
                  <c:x val="0.49276833291042882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99F-4C78-9D6C-279930AA1CD4}"/>
                </c:ext>
              </c:extLst>
            </c:dLbl>
            <c:dLbl>
              <c:idx val="1"/>
              <c:layout>
                <c:manualLayout>
                  <c:x val="0.46967774676478052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99F-4C78-9D6C-279930AA1CD4}"/>
                </c:ext>
              </c:extLst>
            </c:dLbl>
            <c:dLbl>
              <c:idx val="2"/>
              <c:layout>
                <c:manualLayout>
                  <c:x val="0.37706165947729003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99F-4C78-9D6C-279930AA1CD4}"/>
                </c:ext>
              </c:extLst>
            </c:dLbl>
            <c:dLbl>
              <c:idx val="3"/>
              <c:layout>
                <c:manualLayout>
                  <c:x val="0.37706165947729003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99F-4C78-9D6C-279930AA1CD4}"/>
                </c:ext>
              </c:extLst>
            </c:dLbl>
            <c:dLbl>
              <c:idx val="4"/>
              <c:layout>
                <c:manualLayout>
                  <c:x val="0.37706165947729003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99F-4C78-9D6C-279930AA1CD4}"/>
                </c:ext>
              </c:extLst>
            </c:dLbl>
            <c:dLbl>
              <c:idx val="5"/>
              <c:layout>
                <c:manualLayout>
                  <c:x val="0.37706165947729003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99F-4C78-9D6C-279930AA1CD4}"/>
                </c:ext>
              </c:extLst>
            </c:dLbl>
            <c:dLbl>
              <c:idx val="6"/>
              <c:layout>
                <c:manualLayout>
                  <c:x val="0.35397107333164174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99F-4C78-9D6C-279930AA1CD4}"/>
                </c:ext>
              </c:extLst>
            </c:dLbl>
            <c:dLbl>
              <c:idx val="7"/>
              <c:layout>
                <c:manualLayout>
                  <c:x val="0.33062674448109619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99F-4C78-9D6C-279930AA1CD4}"/>
                </c:ext>
              </c:extLst>
            </c:dLbl>
            <c:dLbl>
              <c:idx val="8"/>
              <c:layout>
                <c:manualLayout>
                  <c:x val="0.19182948490230906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99F-4C78-9D6C-279930AA1CD4}"/>
                </c:ext>
              </c:extLst>
            </c:dLbl>
            <c:dLbl>
              <c:idx val="9"/>
              <c:layout>
                <c:manualLayout>
                  <c:x val="0.19182948490230906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99F-4C78-9D6C-279930AA1CD4}"/>
                </c:ext>
              </c:extLst>
            </c:dLbl>
            <c:dLbl>
              <c:idx val="10"/>
              <c:layout>
                <c:manualLayout>
                  <c:x val="0.14564831261101244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99F-4C78-9D6C-279930AA1CD4}"/>
                </c:ext>
              </c:extLst>
            </c:dLbl>
            <c:dLbl>
              <c:idx val="11"/>
              <c:layout>
                <c:manualLayout>
                  <c:x val="0.14564831261101244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99F-4C78-9D6C-279930AA1CD4}"/>
                </c:ext>
              </c:extLst>
            </c:dLbl>
            <c:dLbl>
              <c:idx val="12"/>
              <c:layout>
                <c:manualLayout>
                  <c:x val="0.11215427556457752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499F-4C78-9D6C-279930AA1CD4}"/>
                </c:ext>
              </c:extLst>
            </c:dLbl>
            <c:dLbl>
              <c:idx val="13"/>
              <c:layout>
                <c:manualLayout>
                  <c:x val="6.5719360568383664E-2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99F-4C78-9D6C-279930AA1C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Sheet1!$A$1:$P$1</c:f>
              <c:numCache>
                <c:formatCode>General</c:formatCode>
                <c:ptCount val="16"/>
                <c:pt idx="0">
                  <c:v>25</c:v>
                </c:pt>
                <c:pt idx="1">
                  <c:v>24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12</c:v>
                </c:pt>
                <c:pt idx="9">
                  <c:v>12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7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99F-4C78-9D6C-279930AA1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8296576"/>
        <c:axId val="118298112"/>
      </c:barChart>
      <c:catAx>
        <c:axId val="11829657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8298112"/>
        <c:crosses val="min"/>
        <c:auto val="0"/>
        <c:lblAlgn val="ctr"/>
        <c:lblOffset val="100"/>
        <c:noMultiLvlLbl val="0"/>
      </c:catAx>
      <c:valAx>
        <c:axId val="118298112"/>
        <c:scaling>
          <c:orientation val="minMax"/>
          <c:max val="25"/>
          <c:min val="5"/>
        </c:scaling>
        <c:delete val="1"/>
        <c:axPos val="t"/>
        <c:numFmt formatCode="General" sourceLinked="1"/>
        <c:majorTickMark val="out"/>
        <c:minorTickMark val="none"/>
        <c:tickLblPos val="nextTo"/>
        <c:crossAx val="1182965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47621712367094E-3"/>
          <c:y val="3.007518796992481E-2"/>
          <c:w val="0.98545047565752653"/>
          <c:h val="0.936957779063042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rgbClr val="00777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56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F6E-4338-9421-9D619D133DBA}"/>
              </c:ext>
            </c:extLst>
          </c:dPt>
          <c:val>
            <c:numRef>
              <c:f>Sheet1!$A$1:$L$1</c:f>
              <c:numCache>
                <c:formatCode>General</c:formatCode>
                <c:ptCount val="12"/>
                <c:pt idx="0">
                  <c:v>34</c:v>
                </c:pt>
                <c:pt idx="1">
                  <c:v>44</c:v>
                </c:pt>
                <c:pt idx="2">
                  <c:v>44.5</c:v>
                </c:pt>
                <c:pt idx="3">
                  <c:v>50</c:v>
                </c:pt>
                <c:pt idx="4">
                  <c:v>56.499999999999993</c:v>
                </c:pt>
                <c:pt idx="5">
                  <c:v>57.499999999999993</c:v>
                </c:pt>
                <c:pt idx="6">
                  <c:v>59.5</c:v>
                </c:pt>
                <c:pt idx="7">
                  <c:v>59.5</c:v>
                </c:pt>
                <c:pt idx="8">
                  <c:v>69</c:v>
                </c:pt>
                <c:pt idx="9">
                  <c:v>72</c:v>
                </c:pt>
                <c:pt idx="10">
                  <c:v>72.5</c:v>
                </c:pt>
                <c:pt idx="11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E-4338-9421-9D619D133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8131328"/>
        <c:axId val="118133120"/>
      </c:barChart>
      <c:catAx>
        <c:axId val="1181313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8133120"/>
        <c:crosses val="min"/>
        <c:auto val="0"/>
        <c:lblAlgn val="ctr"/>
        <c:lblOffset val="100"/>
        <c:noMultiLvlLbl val="0"/>
      </c:catAx>
      <c:valAx>
        <c:axId val="118133120"/>
        <c:scaling>
          <c:orientation val="minMax"/>
          <c:max val="72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81313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5379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5379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5AEB0B98-164E-4CA9-8586-E121EE38CD36}" type="datetimeFigureOut">
              <a:rPr lang="ru-RU" smtClean="0"/>
              <a:t>Франция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0459"/>
            <a:ext cx="2922317" cy="495379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222" y="9380459"/>
            <a:ext cx="2922317" cy="495379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DBA332FE-0D56-4B98-A320-E45BB9D3F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0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21582" cy="495507"/>
          </a:xfrm>
          <a:prstGeom prst="rect">
            <a:avLst/>
          </a:prstGeom>
        </p:spPr>
        <p:txBody>
          <a:bodyPr vert="horz" lIns="90882" tIns="45442" rIns="90882" bIns="45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3"/>
            <a:ext cx="2921582" cy="495507"/>
          </a:xfrm>
          <a:prstGeom prst="rect">
            <a:avLst/>
          </a:prstGeom>
        </p:spPr>
        <p:txBody>
          <a:bodyPr vert="horz" lIns="90882" tIns="45442" rIns="90882" bIns="45442" rtlCol="0"/>
          <a:lstStyle>
            <a:lvl1pPr algn="r">
              <a:defRPr sz="1200"/>
            </a:lvl1pPr>
          </a:lstStyle>
          <a:p>
            <a:fld id="{D01E911F-B7A3-4A48-9377-5B09C9E52E9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2" rIns="90882" bIns="45442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</p:spPr>
        <p:txBody>
          <a:bodyPr vert="horz" lIns="90882" tIns="45442" rIns="90882" bIns="454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80334"/>
            <a:ext cx="2921582" cy="495507"/>
          </a:xfrm>
          <a:prstGeom prst="rect">
            <a:avLst/>
          </a:prstGeom>
        </p:spPr>
        <p:txBody>
          <a:bodyPr vert="horz" lIns="90882" tIns="45442" rIns="90882" bIns="45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</p:spPr>
        <p:txBody>
          <a:bodyPr vert="horz" lIns="90882" tIns="45442" rIns="90882" bIns="45442" rtlCol="0" anchor="b"/>
          <a:lstStyle>
            <a:lvl1pPr algn="r">
              <a:defRPr sz="1200"/>
            </a:lvl1pPr>
          </a:lstStyle>
          <a:p>
            <a:fld id="{19E3A98F-50AD-4B46-943E-262E6AC2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ru-RU" dirty="0"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758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9C4311C6-6FF9-2C5F-51BB-82FFF978A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6846AEDE-B91E-9E93-C076-355DDE597A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BA477F1B-C789-E3A3-7A5B-DFD4AF840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E682CD19-4CBD-954F-EF3F-81AF290B21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56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70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77FAEB80-F229-3C30-BCE1-599D0ED42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78FFA683-7AC9-BB90-30CF-D28827B7D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7B324C05-0380-B2C6-D561-1B830E46EE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7A210A97-CB1A-CEB8-F9F6-60DCA54715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40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331BD-3BEE-4067-9D16-AE89B49EEE7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57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0718A5AD-6FCA-2D24-D038-148520D19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D7849683-028B-96E0-6F38-E2C1ECED66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AE47ECB0-F592-757B-3771-1AB9642AE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E16283-4321-4CD5-81FC-B4C6849D1E9D}" type="slidenum">
              <a:rPr lang="ru-RU" altLang="x-none" smtClean="0"/>
              <a:pPr/>
              <a:t>24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0876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1C0949F2-3683-D5B6-8664-6FCD9F1EE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40EB91E7-6DF5-4A57-07C8-B8DD2FE660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2CCD3A7A-9F37-062C-DE09-4DA42D1476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C0252947-DF96-C115-1526-2A9938C7D8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56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90A9AF68-7504-7A1A-C168-6011B84A6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3CFCBFF5-5AB2-7D9F-E9EE-0AF01C967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7C37F4EA-03A4-F06C-40E6-0A3699EFC5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BBF3B0B2-DBD7-A92E-0509-1AA3563864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9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90A9AF68-7504-7A1A-C168-6011B84A6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3CFCBFF5-5AB2-7D9F-E9EE-0AF01C967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7C37F4EA-03A4-F06C-40E6-0A3699EFC5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BBF3B0B2-DBD7-A92E-0509-1AA3563864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0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5B43A0FD-6E97-7622-F02D-17CBC21F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BF0AD7E3-EA45-6294-966A-11B144E2DB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8BE00047-45B5-21E9-8DF3-965307D625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0CFD4BA9-7660-0A7E-0A84-83F5EC336D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63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1134FBB3-4C4A-A830-47A8-D0F970D7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C7A41633-52AD-5565-0C76-E6AE42DDB6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17CE8716-ED06-0A28-5756-33997A5CA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7BF8DD87-13E0-0E18-0436-3AE45DED13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12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39B5E7DE-BADD-B71D-A4EC-CD115772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74B6B615-FE55-40D3-4731-216C08DA5E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2AF2BDBF-BA3D-4288-0E72-0784E1933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4A88E0E9-2A60-9408-DD2C-D34B489231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7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19DD791E-55BF-086E-2CBD-6ADC854D9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98EF0C68-0789-8874-ED05-CB3EF419D5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44FA4F43-028E-D7E7-3685-84AD85E119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8E76048B-ED64-2B9B-A5E5-3192908F27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650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ED548469-9DCC-4FA0-FF12-FC8394412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B5DD3220-44E0-8E96-0831-C733CC4939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D1C86804-6188-CE61-278D-1D3BC149AB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D8319384-6CCD-40B8-C72C-AC890C667E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51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66F4B42-5068-CE76-A7D8-5575420B14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8371164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6F4B42-5068-CE76-A7D8-5575420B1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vert="horz"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7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FA95A51-CCE7-CAB4-DD8E-F63DF36917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0613858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A95A51-CCE7-CAB4-DD8E-F63DF3691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6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8077DBF-C2DF-4408-3FBC-827B9CA114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506299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077DBF-C2DF-4408-3FBC-827B9CA11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2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c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5027441"/>
              </p:ext>
            </p:extLst>
          </p:nvPr>
        </p:nvGraphicFramePr>
        <p:xfrm>
          <a:off x="1100" y="1104"/>
          <a:ext cx="1100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" y="1104"/>
                        <a:ext cx="1100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984010" y="1121351"/>
            <a:ext cx="10642420" cy="74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92879" indent="-192879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3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  <a:lvl2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38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75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03051"/>
            <a:r>
              <a:rPr lang="ru-RU" dirty="0"/>
              <a:t>Образец текста</a:t>
            </a:r>
          </a:p>
          <a:p>
            <a:pPr marL="0" lvl="1" defTabSz="303051"/>
            <a:r>
              <a:rPr lang="ru-RU" dirty="0"/>
              <a:t>Второй уровень</a:t>
            </a:r>
          </a:p>
          <a:p>
            <a:pPr marL="0" lvl="2" defTabSz="303051"/>
            <a:r>
              <a:rPr lang="ru-RU" dirty="0"/>
              <a:t>Третий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0"/>
          </p:nvPr>
        </p:nvSpPr>
        <p:spPr>
          <a:xfrm>
            <a:off x="244295" y="6182206"/>
            <a:ext cx="11660090" cy="5145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ru-RU" sz="1463" b="1" smtClean="0">
                <a:solidFill>
                  <a:srgbClr val="00646C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None/>
              <a:defRPr lang="ru-RU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17322" indent="0">
              <a:lnSpc>
                <a:spcPct val="100000"/>
              </a:lnSpc>
              <a:buNone/>
              <a:defRPr lang="ru-RU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268848" indent="0">
              <a:lnSpc>
                <a:spcPct val="100000"/>
              </a:lnSpc>
              <a:buNone/>
              <a:defRPr lang="ru-RU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420374" indent="0">
              <a:lnSpc>
                <a:spcPct val="100000"/>
              </a:lnSpc>
              <a:buNone/>
              <a:defRPr lang="ru-RU" sz="9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03051"/>
            <a:r>
              <a:rPr lang="ru-RU" dirty="0"/>
              <a:t>Образец текста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>
          <a:xfrm>
            <a:off x="-14070" y="6133514"/>
            <a:ext cx="12197060" cy="0"/>
          </a:xfrm>
          <a:prstGeom prst="line">
            <a:avLst/>
          </a:prstGeom>
          <a:ln w="28575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/>
          <p:cNvSpPr>
            <a:spLocks noGrp="1"/>
          </p:cNvSpPr>
          <p:nvPr>
            <p:ph idx="11"/>
          </p:nvPr>
        </p:nvSpPr>
        <p:spPr>
          <a:xfrm>
            <a:off x="244295" y="5823216"/>
            <a:ext cx="2305950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894" b="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138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975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03051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17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6159124-E1FE-4F45-9B95-AE5E46F772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5974669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6159124-E1FE-4F45-9B95-AE5E46F77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6861810-6094-4AD3-98C5-72930C193E5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90000"/>
              </a:lnSpc>
            </a:pPr>
            <a:endParaRPr lang="en-US" sz="2600" b="0" i="0" baseline="0" err="1">
              <a:latin typeface="Graphik Black" panose="020B0A03030202060203" pitchFamily="34" charset="0"/>
              <a:ea typeface="+mj-ea"/>
              <a:cs typeface="+mj-cs"/>
              <a:sym typeface="Graphik Black" panose="020B0A03030202060203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E69F3F3-D2D1-4795-9D40-D173B4046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8600" y="6565200"/>
            <a:ext cx="4114800" cy="140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50">
                <a:solidFill>
                  <a:srgbClr val="BDBDBD"/>
                </a:solidFill>
                <a:latin typeface="Arial 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© 2020 Accenture</a:t>
            </a:r>
            <a:r>
              <a:rPr lang="ru-RU"/>
              <a:t> – </a:t>
            </a:r>
            <a:r>
              <a:rPr lang="en-US"/>
              <a:t>Dasco Consulting</a:t>
            </a:r>
            <a:r>
              <a:rPr lang="ru-RU"/>
              <a:t> </a:t>
            </a:r>
            <a:r>
              <a:rPr lang="en-US"/>
              <a:t>Group. </a:t>
            </a:r>
            <a:r>
              <a:rPr lang="ru-RU"/>
              <a:t>Конфиденциально</a:t>
            </a:r>
            <a:endParaRPr lang="en-AU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D713FE9-CF90-4D03-BF30-63B52BEBA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5000" y="6565200"/>
            <a:ext cx="216000" cy="140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50">
                <a:solidFill>
                  <a:srgbClr val="BDBDBD"/>
                </a:solidFill>
                <a:latin typeface="Arial "/>
              </a:defRPr>
            </a:lvl1pPr>
          </a:lstStyle>
          <a:p>
            <a:fld id="{EF2F7A32-C1EA-4F7E-B0A2-7FCB5BFE90D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1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552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E89A6A9-D11C-8E5F-E622-9321B4147C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0110963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89A6A9-D11C-8E5F-E622-9321B4147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3065" y="183521"/>
            <a:ext cx="11478830" cy="704246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100000"/>
              </a:lnSpc>
              <a:defRPr sz="1625" b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691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 userDrawn="1"/>
        </p:nvCxnSpPr>
        <p:spPr>
          <a:xfrm>
            <a:off x="51844" y="871003"/>
            <a:ext cx="12083345" cy="0"/>
          </a:xfrm>
          <a:prstGeom prst="line">
            <a:avLst/>
          </a:prstGeom>
          <a:ln w="1905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"/>
          <p:cNvSpPr txBox="1">
            <a:spLocks/>
          </p:cNvSpPr>
          <p:nvPr userDrawn="1"/>
        </p:nvSpPr>
        <p:spPr bwMode="auto">
          <a:xfrm>
            <a:off x="11965419" y="6650962"/>
            <a:ext cx="157094" cy="15356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576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998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5763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98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5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79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79C0A2B-B0BB-7B23-FA29-C9B5682DBD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399525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9C0A2B-B0BB-7B23-FA29-C9B5682DB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C0EB58F-DC53-4BA1-9872-26FCC0E6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5" y="124288"/>
            <a:ext cx="11638630" cy="861134"/>
          </a:xfr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defRPr b="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0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2FCDC65-368C-8DCA-6345-4B8583901B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9811553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FCDC65-368C-8DCA-6345-4B8583901B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0740" y="183521"/>
            <a:ext cx="10222240" cy="480054"/>
          </a:xfrm>
          <a:prstGeom prst="rect">
            <a:avLst/>
          </a:prstGeom>
        </p:spPr>
        <p:txBody>
          <a:bodyPr vert="horz" anchor="ctr"/>
          <a:lstStyle>
            <a:lvl1pPr>
              <a:defRPr sz="2000" b="1">
                <a:solidFill>
                  <a:srgbClr val="007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35CDE4-EF37-44B8-96D0-2CB8F72900A2}"/>
              </a:ext>
            </a:extLst>
          </p:cNvPr>
          <p:cNvSpPr/>
          <p:nvPr userDrawn="1"/>
        </p:nvSpPr>
        <p:spPr>
          <a:xfrm>
            <a:off x="0" y="6683828"/>
            <a:ext cx="12192000" cy="180000"/>
          </a:xfrm>
          <a:prstGeom prst="rect">
            <a:avLst/>
          </a:prstGeom>
          <a:solidFill>
            <a:srgbClr val="007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41920" y="6683827"/>
            <a:ext cx="568980" cy="17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F57F22-1F1D-41CC-9622-780638F1561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01885" y="6647805"/>
            <a:ext cx="1704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Dasco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379105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A87C60D-20B0-8A6C-52FF-4E07C5CEA6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034727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87C60D-20B0-8A6C-52FF-4E07C5CEA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0740" y="183521"/>
            <a:ext cx="10222240" cy="480054"/>
          </a:xfrm>
          <a:prstGeom prst="rect">
            <a:avLst/>
          </a:prstGeom>
        </p:spPr>
        <p:txBody>
          <a:bodyPr vert="horz" anchor="ctr"/>
          <a:lstStyle>
            <a:lvl1pPr>
              <a:defRPr sz="2000" b="1">
                <a:solidFill>
                  <a:srgbClr val="007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35CDE4-EF37-44B8-96D0-2CB8F72900A2}"/>
              </a:ext>
            </a:extLst>
          </p:cNvPr>
          <p:cNvSpPr/>
          <p:nvPr userDrawn="1"/>
        </p:nvSpPr>
        <p:spPr>
          <a:xfrm>
            <a:off x="0" y="6683828"/>
            <a:ext cx="12192000" cy="180000"/>
          </a:xfrm>
          <a:prstGeom prst="rect">
            <a:avLst/>
          </a:prstGeom>
          <a:solidFill>
            <a:srgbClr val="007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7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41920" y="6683827"/>
            <a:ext cx="568980" cy="17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F57F22-1F1D-41CC-9622-780638F1561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01885" y="6647807"/>
            <a:ext cx="1704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Dasco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95857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BEBD0C1-C242-F90D-39DD-427D44CCBA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9404536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EBD0C1-C242-F90D-39DD-427D44CCBA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94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4D50542-4422-00BA-30FB-957FEE61DB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754811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D50542-4422-00BA-30FB-957FEE61D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43"/>
            <a:ext cx="10515600" cy="2852737"/>
          </a:xfrm>
        </p:spPr>
        <p:txBody>
          <a:bodyPr vert="horz"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01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D20EB1B-0B9C-B79C-716F-1A0B11F255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1239546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20EB1B-0B9C-B79C-716F-1A0B11F255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81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B468B9A9-AEAB-F1AA-BFA6-7EFD386EA7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4840546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68B9A9-AEAB-F1AA-BFA6-7EFD386EA7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365129"/>
            <a:ext cx="10515600" cy="1325563"/>
          </a:xfrm>
        </p:spPr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9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9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0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F020350-606E-3160-22CB-A64624D4B9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0187851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020350-606E-3160-22CB-A64624D4B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59DB58C-CF20-ED30-8BF4-4078DE135F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7968365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9DB58C-CF20-ED30-8BF4-4078DE135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40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9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82FBAC5-54F3-1DB5-C7DE-1B45EA301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9053567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2FBAC5-54F3-1DB5-C7DE-1B45EA301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40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ags" Target="../tags/tag17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2FA3B8A9-1C7B-099D-6DCB-CD564FBA4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29845854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think-cell Slide" r:id="rId20" imgW="395" imgH="394" progId="TCLayout.ActiveDocument.1">
                  <p:embed/>
                </p:oleObj>
              </mc:Choice>
              <mc:Fallback>
                <p:oleObj name="think-cell Slide" r:id="rId20" imgW="395" imgH="394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2FA3B8A9-1C7B-099D-6DCB-CD564FBA4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0EE3B9-C867-49FA-9240-F3809C069E75}"/>
              </a:ext>
            </a:extLst>
          </p:cNvPr>
          <p:cNvSpPr/>
          <p:nvPr userDrawn="1"/>
        </p:nvSpPr>
        <p:spPr>
          <a:xfrm>
            <a:off x="0" y="6683828"/>
            <a:ext cx="12192000" cy="180000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068" tIns="26534" rIns="53068" bIns="265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85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D6080E45-08C7-48CC-88DB-B0E4FD144C30}"/>
              </a:ext>
            </a:extLst>
          </p:cNvPr>
          <p:cNvSpPr txBox="1">
            <a:spLocks/>
          </p:cNvSpPr>
          <p:nvPr userDrawn="1"/>
        </p:nvSpPr>
        <p:spPr>
          <a:xfrm>
            <a:off x="10897770" y="6581966"/>
            <a:ext cx="1183640" cy="364881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3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57F22-1F1D-41CC-9622-780638F1561E}" type="slidenum">
              <a:rPr lang="ru-RU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1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B844FC-455A-4C25-924C-D3F61D173D20}"/>
              </a:ext>
            </a:extLst>
          </p:cNvPr>
          <p:cNvSpPr/>
          <p:nvPr userDrawn="1"/>
        </p:nvSpPr>
        <p:spPr>
          <a:xfrm>
            <a:off x="0" y="-17175"/>
            <a:ext cx="45720" cy="1055862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4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969558-7B00-4BFE-A6F0-3A70859B0C87}"/>
              </a:ext>
            </a:extLst>
          </p:cNvPr>
          <p:cNvSpPr/>
          <p:nvPr userDrawn="1"/>
        </p:nvSpPr>
        <p:spPr>
          <a:xfrm>
            <a:off x="12146280" y="-17175"/>
            <a:ext cx="45720" cy="1055862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4"/>
          </a:p>
        </p:txBody>
      </p:sp>
    </p:spTree>
    <p:extLst>
      <p:ext uri="{BB962C8B-B14F-4D97-AF65-F5344CB8AC3E}">
        <p14:creationId xmlns:p14="http://schemas.microsoft.com/office/powerpoint/2010/main" val="391064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1" r:id="rId12"/>
    <p:sldLayoutId id="2147483912" r:id="rId13"/>
    <p:sldLayoutId id="2147483914" r:id="rId14"/>
    <p:sldLayoutId id="2147483930" r:id="rId15"/>
    <p:sldLayoutId id="214748393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C08FF89B-983E-9A72-485B-559DE0ADC2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60806684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C08FF89B-983E-9A72-485B-559DE0ADC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B35CDE4-EF37-44B8-96D0-2CB8F72900A2}"/>
              </a:ext>
            </a:extLst>
          </p:cNvPr>
          <p:cNvSpPr/>
          <p:nvPr userDrawn="1"/>
        </p:nvSpPr>
        <p:spPr>
          <a:xfrm>
            <a:off x="0" y="6683828"/>
            <a:ext cx="12192000" cy="180000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74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214008F-5540-4DF2-852A-37A1089E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5" y="133005"/>
            <a:ext cx="11345730" cy="75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1880" y="6665559"/>
            <a:ext cx="4682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use of this material without specific permission of Dasco Consulting Group is strictly prohibited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AE35C340-5477-4DC6-98B1-201413AA729C}"/>
              </a:ext>
            </a:extLst>
          </p:cNvPr>
          <p:cNvSpPr txBox="1">
            <a:spLocks/>
          </p:cNvSpPr>
          <p:nvPr userDrawn="1"/>
        </p:nvSpPr>
        <p:spPr>
          <a:xfrm>
            <a:off x="10897760" y="6581964"/>
            <a:ext cx="1183640" cy="364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57F22-1F1D-41CC-9622-780638F1561E}" type="slidenum">
              <a:rPr lang="ru-RU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FB546D-0328-453E-AF6E-1CFD2B2FF447}"/>
              </a:ext>
            </a:extLst>
          </p:cNvPr>
          <p:cNvSpPr/>
          <p:nvPr userDrawn="1"/>
        </p:nvSpPr>
        <p:spPr>
          <a:xfrm>
            <a:off x="0" y="-17175"/>
            <a:ext cx="45720" cy="1055862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9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AFB546D-0328-453E-AF6E-1CFD2B2FF447}"/>
              </a:ext>
            </a:extLst>
          </p:cNvPr>
          <p:cNvSpPr/>
          <p:nvPr userDrawn="1"/>
        </p:nvSpPr>
        <p:spPr>
          <a:xfrm>
            <a:off x="12146280" y="-17175"/>
            <a:ext cx="45720" cy="1055862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9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2648E-427A-5E2E-493F-BC5634BDF5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6200000">
            <a:off x="11540560" y="400361"/>
            <a:ext cx="770919" cy="2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kern="1200">
          <a:solidFill>
            <a:srgbClr val="0064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slideLayout" Target="../slideLayouts/slideLayout15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1" Type="http://schemas.openxmlformats.org/officeDocument/2006/relationships/vmlDrawing" Target="../drawings/vmlDrawing28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chart" Target="../charts/chart5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8.emf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1.emf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oleObject" Target="../embeddings/oleObject29.bin"/><Relationship Id="rId2" Type="http://schemas.openxmlformats.org/officeDocument/2006/relationships/tags" Target="../tags/tag90.xml"/><Relationship Id="rId16" Type="http://schemas.openxmlformats.org/officeDocument/2006/relationships/notesSlide" Target="../notesSlides/notesSlide8.xml"/><Relationship Id="rId20" Type="http://schemas.openxmlformats.org/officeDocument/2006/relationships/chart" Target="../charts/chart7.xml"/><Relationship Id="rId1" Type="http://schemas.openxmlformats.org/officeDocument/2006/relationships/vmlDrawing" Target="../drawings/vmlDrawing29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98.xml"/><Relationship Id="rId19" Type="http://schemas.openxmlformats.org/officeDocument/2006/relationships/chart" Target="../charts/chart6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chart" Target="../charts/chart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1.emf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1" Type="http://schemas.openxmlformats.org/officeDocument/2006/relationships/vmlDrawing" Target="../drawings/vmlDrawing31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oleObject" Target="../embeddings/oleObject31.bin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" Type="http://schemas.openxmlformats.org/officeDocument/2006/relationships/tags" Target="../tags/tag125.xml"/><Relationship Id="rId21" Type="http://schemas.openxmlformats.org/officeDocument/2006/relationships/tags" Target="../tags/tag143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notesSlide" Target="../notesSlides/notesSlide10.xml"/><Relationship Id="rId1" Type="http://schemas.openxmlformats.org/officeDocument/2006/relationships/vmlDrawing" Target="../drawings/vmlDrawing32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chart" Target="../charts/chart9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slideLayout" Target="../slideLayouts/slideLayout15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image" Target="../media/image1.emf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oleObject" Target="../embeddings/oleObject34.bin"/><Relationship Id="rId3" Type="http://schemas.openxmlformats.org/officeDocument/2006/relationships/tags" Target="../tags/tag152.xml"/><Relationship Id="rId21" Type="http://schemas.openxmlformats.org/officeDocument/2006/relationships/chart" Target="../charts/chart11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slideLayout" Target="../slideLayouts/slideLayout15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chart" Target="../charts/chart10.xml"/><Relationship Id="rId1" Type="http://schemas.openxmlformats.org/officeDocument/2006/relationships/vmlDrawing" Target="../drawings/vmlDrawing34.v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10" Type="http://schemas.openxmlformats.org/officeDocument/2006/relationships/tags" Target="../tags/tag159.xml"/><Relationship Id="rId19" Type="http://schemas.openxmlformats.org/officeDocument/2006/relationships/image" Target="../media/image8.emf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slideLayout" Target="../slideLayouts/slideLayout15.xml"/><Relationship Id="rId3" Type="http://schemas.openxmlformats.org/officeDocument/2006/relationships/tags" Target="../tags/tag167.xml"/><Relationship Id="rId21" Type="http://schemas.openxmlformats.org/officeDocument/2006/relationships/image" Target="../media/image1.emf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35.v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10" Type="http://schemas.openxmlformats.org/officeDocument/2006/relationships/tags" Target="../tags/tag174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chart" Target="../charts/chart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.emf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oleObject" Target="../embeddings/oleObject25.bin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oleObject" Target="../embeddings/oleObject26.bin"/><Relationship Id="rId3" Type="http://schemas.openxmlformats.org/officeDocument/2006/relationships/tags" Target="../tags/tag48.xml"/><Relationship Id="rId21" Type="http://schemas.openxmlformats.org/officeDocument/2006/relationships/chart" Target="../charts/chart3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chart" Target="../charts/chart2.xml"/><Relationship Id="rId1" Type="http://schemas.openxmlformats.org/officeDocument/2006/relationships/vmlDrawing" Target="../drawings/vmlDrawing26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image" Target="../media/image6.emf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oleObject" Target="../embeddings/oleObject27.bin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27.vml"/><Relationship Id="rId6" Type="http://schemas.openxmlformats.org/officeDocument/2006/relationships/tags" Target="../tags/tag66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5.xml"/><Relationship Id="rId15" Type="http://schemas.openxmlformats.org/officeDocument/2006/relationships/chart" Target="../charts/chart4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878BAA9-6122-4AC8-B53E-B063367E68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think-cell Slide" r:id="rId5" imgW="471" imgH="473" progId="TCLayout.ActiveDocument.1">
                  <p:embed/>
                </p:oleObj>
              </mc:Choice>
              <mc:Fallback>
                <p:oleObj name="think-cell Slide" r:id="rId5" imgW="471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78BAA9-6122-4AC8-B53E-B063367E68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" name="Google Shape;33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" y="908"/>
            <a:ext cx="12188825" cy="6856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66A2A1B-38F7-71D9-456C-BB539885C955}"/>
              </a:ext>
            </a:extLst>
          </p:cNvPr>
          <p:cNvCxnSpPr/>
          <p:nvPr/>
        </p:nvCxnSpPr>
        <p:spPr>
          <a:xfrm>
            <a:off x="204736" y="6529474"/>
            <a:ext cx="117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1FC53D-8BCA-2F05-11EB-4F70ECCF1632}"/>
              </a:ext>
            </a:extLst>
          </p:cNvPr>
          <p:cNvSpPr txBox="1"/>
          <p:nvPr/>
        </p:nvSpPr>
        <p:spPr>
          <a:xfrm>
            <a:off x="111308" y="3234664"/>
            <a:ext cx="11922889" cy="9898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-БЮДЖЕТ РЕФОРМАСЫ ТУРАЛЫ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2FFF6-3FB5-1EBF-AE13-3D341C68363A}"/>
              </a:ext>
            </a:extLst>
          </p:cNvPr>
          <p:cNvSpPr txBox="1"/>
          <p:nvPr/>
        </p:nvSpPr>
        <p:spPr>
          <a:xfrm>
            <a:off x="111308" y="5800135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4850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4A8E6-8EFE-7172-D8B6-9B498DA56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hink-cell data - do not delete" hidden="1">
            <a:extLst>
              <a:ext uri="{FF2B5EF4-FFF2-40B4-BE49-F238E27FC236}">
                <a16:creationId xmlns:a16="http://schemas.microsoft.com/office/drawing/2014/main" id="{044FF5AC-8F29-E6B1-0F72-DB5072F680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4446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think-cell Slide" r:id="rId22" imgW="395" imgH="394" progId="TCLayout.ActiveDocument.1">
                  <p:embed/>
                </p:oleObj>
              </mc:Choice>
              <mc:Fallback>
                <p:oleObj name="think-cell Slide" r:id="rId22" imgW="395" imgH="394" progId="TCLayout.ActiveDocument.1">
                  <p:embed/>
                  <p:pic>
                    <p:nvPicPr>
                      <p:cNvPr id="6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45E590-26AF-07BD-6F4C-836CF42D3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F2D76A-B095-857C-DA1B-89993389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183521"/>
            <a:ext cx="11826536" cy="704246"/>
          </a:xfrm>
        </p:spPr>
        <p:txBody>
          <a:bodyPr vert="horz">
            <a:noAutofit/>
          </a:bodyPr>
          <a:lstStyle/>
          <a:p>
            <a:pPr algn="ctr"/>
            <a:r>
              <a:rPr lang="ru-RU" sz="2400" dirty="0">
                <a:ea typeface="Arial"/>
                <a:cs typeface="Arial"/>
                <a:sym typeface="Arial"/>
              </a:rPr>
              <a:t>ЖІӨ </a:t>
            </a:r>
            <a:r>
              <a:rPr lang="ru-RU" sz="2400" dirty="0" err="1">
                <a:ea typeface="Arial"/>
                <a:cs typeface="Arial"/>
                <a:sym typeface="Arial"/>
              </a:rPr>
              <a:t>ге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мемлекеттік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инвестициялардың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үлесі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бойынша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Қазақстан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көрші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елдерден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артта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қалып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отыр</a:t>
            </a:r>
            <a:endParaRPr lang="ru-RU" sz="2400" dirty="0"/>
          </a:p>
        </p:txBody>
      </p:sp>
      <p:sp>
        <p:nvSpPr>
          <p:cNvPr id="69" name="ee4pFootnotes">
            <a:extLst>
              <a:ext uri="{FF2B5EF4-FFF2-40B4-BE49-F238E27FC236}">
                <a16:creationId xmlns:a16="http://schemas.microsoft.com/office/drawing/2014/main" id="{28D65CB9-5303-DC92-58AD-C106C28E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80423"/>
            <a:ext cx="6267019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IMF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91961D-B40F-D872-4890-933EA0E4235A}"/>
              </a:ext>
            </a:extLst>
          </p:cNvPr>
          <p:cNvSpPr txBox="1"/>
          <p:nvPr/>
        </p:nvSpPr>
        <p:spPr>
          <a:xfrm>
            <a:off x="454471" y="1682140"/>
            <a:ext cx="91027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government - 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үкіметтің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бюджеттен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қорлардың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шығындарын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33A6033D-0DF7-E929-FBA1-D86D3BE60810}"/>
              </a:ext>
            </a:extLst>
          </p:cNvPr>
          <p:cNvSpPr txBox="1">
            <a:spLocks/>
          </p:cNvSpPr>
          <p:nvPr/>
        </p:nvSpPr>
        <p:spPr>
          <a:xfrm>
            <a:off x="466808" y="1233487"/>
            <a:ext cx="11478830" cy="346075"/>
          </a:xfrm>
          <a:prstGeom prst="rect">
            <a:avLst/>
          </a:prstGeom>
        </p:spPr>
        <p:txBody>
          <a:bodyPr vert="horz" lIns="70389" tIns="35194" rIns="70389" bIns="35194" rtlCol="0" anchor="b">
            <a:noAutofit/>
          </a:bodyPr>
          <a:lstStyle>
            <a:lvl1pPr algn="l" defTabSz="11878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50" b="0" kern="1200">
                <a:solidFill>
                  <a:srgbClr val="004E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1878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жылы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мемлекеттік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инвестициялар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негізгі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капиталдың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жалпы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жинақталуы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), ЖІӨ-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%-бен</a:t>
            </a:r>
          </a:p>
        </p:txBody>
      </p:sp>
      <p:cxnSp>
        <p:nvCxnSpPr>
          <p:cNvPr id="112" name="Прямая соединительная линия 439">
            <a:extLst>
              <a:ext uri="{FF2B5EF4-FFF2-40B4-BE49-F238E27FC236}">
                <a16:creationId xmlns:a16="http://schemas.microsoft.com/office/drawing/2014/main" id="{7585DB29-C0F3-005C-32C8-E68EFDBE96C4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620628"/>
            <a:ext cx="11182882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graphicFrame>
        <p:nvGraphicFramePr>
          <p:cNvPr id="152" name="Chart 151">
            <a:extLst>
              <a:ext uri="{FF2B5EF4-FFF2-40B4-BE49-F238E27FC236}">
                <a16:creationId xmlns:a16="http://schemas.microsoft.com/office/drawing/2014/main" id="{0CD09EBF-5C63-CD39-F666-9F859F4EC6D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27099218"/>
              </p:ext>
            </p:extLst>
          </p:nvPr>
        </p:nvGraphicFramePr>
        <p:xfrm>
          <a:off x="384175" y="1892300"/>
          <a:ext cx="9102725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CDAD4D5-D7B0-BC16-2E63-F9F389E82F0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33413" y="5284788"/>
            <a:ext cx="1920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A07DBB-86C5-4733-BDC2-CFD3AD3D8E32}" type="datetime'''В''''''''е''н''''''''г''''''р''''''''''''''''''и''''''я'">
              <a:rPr lang="ru-RU" altLang="en-US" sz="1400" smtClean="0">
                <a:latin typeface="+mn-lt"/>
                <a:cs typeface="+mn-cs"/>
              </a:rPr>
              <a:pPr/>
              <a:t>Венгрия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6CECA3C-7D8A-AC16-AE37-F5D5200F61E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58875" y="5284788"/>
            <a:ext cx="192088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1BAFC01-1AD3-4E80-98E0-1189DD8A4B7F}" type="datetime'''''''Э''''''''''''''''''''с''т''''о''''н''''''''''''и''я'''">
              <a:rPr lang="ru-RU" altLang="en-US" sz="1400" smtClean="0">
                <a:latin typeface="+mn-lt"/>
                <a:cs typeface="+mn-cs"/>
              </a:rPr>
              <a:pPr/>
              <a:t>Эстония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4B976B8-B98F-9E1C-F089-752C8EEB882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685925" y="5284788"/>
            <a:ext cx="192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96C82CB-3772-403D-978F-7F1557A14A2E}" type="datetime'''Из''''''''р''''а''''''''''''''''''''ил''''''''''''''''ь'''">
              <a:rPr lang="ru-RU" altLang="en-US" sz="1400" smtClean="0">
                <a:latin typeface="+mn-lt"/>
                <a:cs typeface="+mn-cs"/>
              </a:rPr>
              <a:pPr/>
              <a:t>Израиль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0CBAEB-98CD-8D38-4D60-42F65312CE6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211388" y="5284788"/>
            <a:ext cx="192088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b="1" dirty="0" err="1">
                <a:latin typeface="+mn-lt"/>
                <a:cs typeface="+mn-cs"/>
              </a:rPr>
              <a:t>Қырғызстан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8066ECD-C71C-93F2-2BF8-98ECF37ED0E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736850" y="5284788"/>
            <a:ext cx="1920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7D772A1-3281-4F60-A0A6-69510980FCBC}" type="datetime'Н''''о''''''р''в''''''''''''''''''''е''''''ги''''''''''я'''''">
              <a:rPr lang="ru-RU" altLang="en-US" sz="1400" smtClean="0">
                <a:latin typeface="+mn-lt"/>
                <a:cs typeface="+mn-cs"/>
              </a:rPr>
              <a:pPr/>
              <a:t>Норвегия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E006DC-376A-ED0B-AB06-D4DBDC7B858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262313" y="5284788"/>
            <a:ext cx="19208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CA2120A-E8E5-4254-833F-A6F1DA23F7BC}" type="datetime'А''''в''''''''с''''''т''''р''а''л''''''ия'''">
              <a:rPr lang="ru-RU" altLang="en-US" sz="1400" smtClean="0">
                <a:latin typeface="+mn-lt"/>
                <a:cs typeface="+mn-cs"/>
              </a:rPr>
              <a:pPr/>
              <a:t>Австралия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DF6EAB-872B-40DC-C0ED-AADC852AC5D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787775" y="5284788"/>
            <a:ext cx="192088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7B92E46-1A35-42E7-97E5-C9CE5630EA06}" type="datetime'''''''''''''''Ф''''''''р''а''''''''''''н''''''''''''ци''я'">
              <a:rPr lang="ru-RU" altLang="en-US" sz="1400" smtClean="0">
                <a:latin typeface="+mn-lt"/>
                <a:cs typeface="+mn-cs"/>
              </a:rPr>
              <a:pPr/>
              <a:t>Франция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B54AA5E-6A20-B294-57D2-183721D8FD7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313238" y="5284788"/>
            <a:ext cx="1920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B66B880-1976-45B2-8B21-3E65DC1C5207}" type="datetime'''''''''''''К''''''''''''''а''''''''нада'''''''">
              <a:rPr lang="ru-RU" altLang="en-US" sz="1400" smtClean="0">
                <a:latin typeface="+mn-lt"/>
                <a:cs typeface="+mn-cs"/>
              </a:rPr>
              <a:pPr/>
              <a:t>Канада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6EB5CC9-E738-7C90-1EB1-1AB67DC6C44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840288" y="5284788"/>
            <a:ext cx="192088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635B684-DB82-4488-9BC6-DD6336A1B41C}" type="datetime'''''''''Б''''''''''е''л''''а''''''''''р''''''''''''''у''с''ь'">
              <a:rPr lang="ru-RU" altLang="en-US" sz="1400" b="1" smtClean="0">
                <a:latin typeface="+mn-lt"/>
                <a:cs typeface="+mn-cs"/>
              </a:rPr>
              <a:pPr/>
              <a:t>Беларусь</a:t>
            </a:fld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30FDCD3B-31C1-60B0-9B2E-8AFFA584780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365750" y="5284788"/>
            <a:ext cx="19208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b="1" dirty="0" err="1">
                <a:latin typeface="+mn-lt"/>
                <a:cs typeface="+mn-cs"/>
              </a:rPr>
              <a:t>Өзбекстан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377D09-B72C-384B-E169-B6F3DBF86C5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891213" y="5284788"/>
            <a:ext cx="192088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4768C1-4062-4BC6-BC05-C7CDF03F524B}" type="datetime'''А''вст''''''''''''''''''''''''''р''''''''''''''''и''''я'''''">
              <a:rPr lang="ru-RU" altLang="en-US" sz="1400" smtClean="0">
                <a:latin typeface="+mn-lt"/>
                <a:cs typeface="+mn-cs"/>
              </a:rPr>
              <a:pPr/>
              <a:t>Австрия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0EA9095-6424-ABB6-FA05-7804BDC77DA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416675" y="5284788"/>
            <a:ext cx="19208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>
                <a:latin typeface="+mn-lt"/>
                <a:cs typeface="+mn-cs"/>
              </a:rPr>
              <a:t>АҚШ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22CCAFF-377C-6924-32BB-59182FCBBF2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942138" y="5284788"/>
            <a:ext cx="19208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84A529D-368B-4480-B4EE-ED87CD0A3824}" type="datetime'''''''''Л''''''''''''''''''и''''''''''''т''''''в''''''''а'">
              <a:rPr lang="ru-RU" altLang="en-US" sz="1400" smtClean="0">
                <a:latin typeface="+mn-lt"/>
                <a:cs typeface="+mn-cs"/>
              </a:rPr>
              <a:pPr/>
              <a:t>Литва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8C0503C-6E97-8E81-5812-46069E6CC71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467600" y="5284788"/>
            <a:ext cx="1920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7A66591-8C5D-4829-BC7F-D7FD268972A1}" type="datetime'''''''Н''и''''д''ер''л''а''''нд''ы'''''''''''''''''">
              <a:rPr lang="ru-RU" altLang="en-US" sz="1400" smtClean="0">
                <a:latin typeface="+mn-lt"/>
                <a:cs typeface="+mn-cs"/>
              </a:rPr>
              <a:pPr/>
              <a:t>Нидерланды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B3966AB-7EE6-A3BC-400A-E069A6FCFB0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94650" y="5284788"/>
            <a:ext cx="19208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D1E3C0-DBCE-4AE9-B70C-3034B244804F}" type="datetime'''''Г''''''''е''''р''''''''''м''''а''н''''ия'''">
              <a:rPr lang="ru-RU" altLang="en-US" sz="1400" smtClean="0">
                <a:latin typeface="+mn-lt"/>
                <a:cs typeface="+mn-cs"/>
              </a:rPr>
              <a:pPr/>
              <a:t>Германия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EA17633-CAE1-2071-F479-A684A4ACCD8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520113" y="5284788"/>
            <a:ext cx="192088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b="1" dirty="0" err="1">
                <a:latin typeface="+mn-lt"/>
                <a:cs typeface="+mn-cs"/>
              </a:rPr>
              <a:t>Қазақстан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B88BB4-FEF9-8E91-F016-04720C11718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045575" y="5284788"/>
            <a:ext cx="1920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B764E42-470B-4B62-99C0-F3459A03F406}" type="datetime'''''Чи''''''''''''''''''''ли'''''''''''''''''''''''''''''">
              <a:rPr lang="ru-RU" altLang="en-US" sz="1400" smtClean="0">
                <a:latin typeface="+mn-lt"/>
                <a:cs typeface="+mn-cs"/>
              </a:rPr>
              <a:pPr/>
              <a:t>Чили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82" name="Прямоугольник 105">
            <a:extLst>
              <a:ext uri="{FF2B5EF4-FFF2-40B4-BE49-F238E27FC236}">
                <a16:creationId xmlns:a16="http://schemas.microsoft.com/office/drawing/2014/main" id="{57980C00-9191-A5D8-FBFD-6B51B22EBBC7}"/>
              </a:ext>
            </a:extLst>
          </p:cNvPr>
          <p:cNvSpPr/>
          <p:nvPr/>
        </p:nvSpPr>
        <p:spPr>
          <a:xfrm>
            <a:off x="9558338" y="1682140"/>
            <a:ext cx="2374900" cy="4616879"/>
          </a:xfrm>
          <a:prstGeom prst="rect">
            <a:avLst/>
          </a:prstGeom>
          <a:noFill/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Халықаралық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статистикада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1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мемлекеттік</a:t>
            </a:r>
            <a:r>
              <a:rPr lang="ru-RU" sz="1400" b="1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1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инвестициялар</a:t>
            </a:r>
            <a:r>
              <a:rPr lang="ru-RU" sz="1400" b="1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мемлекет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тарапынан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1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негізгі</a:t>
            </a:r>
            <a:r>
              <a:rPr lang="ru-RU" sz="1400" b="1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1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капиталдың</a:t>
            </a:r>
            <a:r>
              <a:rPr lang="ru-RU" sz="1400" b="1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жалпы </a:t>
            </a:r>
            <a:r>
              <a:rPr lang="ru-RU" sz="1400" b="1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жинақталуы</a:t>
            </a:r>
            <a:r>
              <a:rPr lang="ru-RU" sz="1400" b="1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ретінде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қарастырылады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Бұл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инвестицияларды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қамтиды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    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жерді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жақсарту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    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машиналар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мен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жабдықтарды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сатып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алу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    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жолдар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мектептер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 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ауруханалар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өндірістік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ғимараттар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және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т. б. салу.</a:t>
            </a:r>
          </a:p>
        </p:txBody>
      </p:sp>
    </p:spTree>
    <p:extLst>
      <p:ext uri="{BB962C8B-B14F-4D97-AF65-F5344CB8AC3E}">
        <p14:creationId xmlns:p14="http://schemas.microsoft.com/office/powerpoint/2010/main" val="403417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17F1C248-2456-B9E8-E061-3EE35807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F072137-9D4F-1F1A-CA6A-61BDBE3C48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540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072137-9D4F-1F1A-CA6A-61BDBE3C4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Chart 3">
            <a:extLst>
              <a:ext uri="{FF2B5EF4-FFF2-40B4-BE49-F238E27FC236}">
                <a16:creationId xmlns:a16="http://schemas.microsoft.com/office/drawing/2014/main" id="{441E9615-02BD-43EE-8564-C808A4648F04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522288" y="1274763"/>
          <a:ext cx="9136062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77" name="Прямоугольник 376">
            <a:extLst>
              <a:ext uri="{FF2B5EF4-FFF2-40B4-BE49-F238E27FC236}">
                <a16:creationId xmlns:a16="http://schemas.microsoft.com/office/drawing/2014/main" id="{337DEA1A-DFBB-447F-9DAE-2C8C4DB4A3EA}"/>
              </a:ext>
            </a:extLst>
          </p:cNvPr>
          <p:cNvSpPr/>
          <p:nvPr/>
        </p:nvSpPr>
        <p:spPr>
          <a:xfrm>
            <a:off x="9678988" y="3117849"/>
            <a:ext cx="1922462" cy="2065338"/>
          </a:xfrm>
          <a:prstGeom prst="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8" name="Прямоугольник 377">
            <a:extLst>
              <a:ext uri="{FF2B5EF4-FFF2-40B4-BE49-F238E27FC236}">
                <a16:creationId xmlns:a16="http://schemas.microsoft.com/office/drawing/2014/main" id="{F81D2FFA-7EFB-45C6-83D7-DC198322AEF0}"/>
              </a:ext>
            </a:extLst>
          </p:cNvPr>
          <p:cNvSpPr/>
          <p:nvPr/>
        </p:nvSpPr>
        <p:spPr>
          <a:xfrm>
            <a:off x="9678988" y="5201709"/>
            <a:ext cx="1922462" cy="260351"/>
          </a:xfrm>
          <a:prstGeom prst="rect">
            <a:avLst/>
          </a:prstGeom>
          <a:solidFill>
            <a:srgbClr val="F8C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9" name="Прямоугольник 378">
            <a:extLst>
              <a:ext uri="{FF2B5EF4-FFF2-40B4-BE49-F238E27FC236}">
                <a16:creationId xmlns:a16="http://schemas.microsoft.com/office/drawing/2014/main" id="{6B5D0AB3-6280-49F7-96C0-5570741AB3A4}"/>
              </a:ext>
            </a:extLst>
          </p:cNvPr>
          <p:cNvSpPr/>
          <p:nvPr/>
        </p:nvSpPr>
        <p:spPr>
          <a:xfrm>
            <a:off x="9678988" y="5480583"/>
            <a:ext cx="1922462" cy="412218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4" name="Прямоугольник 373">
            <a:extLst>
              <a:ext uri="{FF2B5EF4-FFF2-40B4-BE49-F238E27FC236}">
                <a16:creationId xmlns:a16="http://schemas.microsoft.com/office/drawing/2014/main" id="{D047026B-81F9-4135-969A-4B9C88395816}"/>
              </a:ext>
            </a:extLst>
          </p:cNvPr>
          <p:cNvSpPr/>
          <p:nvPr/>
        </p:nvSpPr>
        <p:spPr>
          <a:xfrm>
            <a:off x="9678988" y="2196783"/>
            <a:ext cx="1922462" cy="892491"/>
          </a:xfrm>
          <a:prstGeom prst="rect">
            <a:avLst/>
          </a:prstGeom>
          <a:solidFill>
            <a:srgbClr val="A7C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3" name="Прямоугольник 372">
            <a:extLst>
              <a:ext uri="{FF2B5EF4-FFF2-40B4-BE49-F238E27FC236}">
                <a16:creationId xmlns:a16="http://schemas.microsoft.com/office/drawing/2014/main" id="{445C7F0F-1833-4374-8F18-08CC67213C89}"/>
              </a:ext>
            </a:extLst>
          </p:cNvPr>
          <p:cNvSpPr/>
          <p:nvPr/>
        </p:nvSpPr>
        <p:spPr>
          <a:xfrm>
            <a:off x="9678988" y="1850391"/>
            <a:ext cx="1922462" cy="309880"/>
          </a:xfrm>
          <a:prstGeom prst="rect">
            <a:avLst/>
          </a:prstGeom>
          <a:solidFill>
            <a:srgbClr val="B20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Шығындар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22631A-D3FD-6D95-5ADA-93AC198A8F70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832898"/>
              </p:ext>
            </p:extLst>
          </p:nvPr>
        </p:nvGraphicFramePr>
        <p:xfrm>
          <a:off x="708025" y="1876425"/>
          <a:ext cx="8963025" cy="435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C780FCF9-1553-4D05-A830-33C46D45314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004888" y="3300413"/>
            <a:ext cx="339725" cy="219075"/>
          </a:xfrm>
          <a:prstGeom prst="rect">
            <a:avLst/>
          </a:prstGeom>
          <a:solidFill>
            <a:srgbClr val="A7CCE3"/>
          </a:solidFill>
          <a:ln>
            <a:noFill/>
          </a:ln>
          <a:effectLst/>
        </p:spPr>
        <p:txBody>
          <a:bodyPr vert="horz" wrap="none" lIns="28575" tIns="0" rIns="28575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319B20C-9215-4ABA-8CBD-DBFF3106371E}" type="datetime'''''''''''''''''''''''0,''''''''''''3'''''''''''''''''''">
              <a:rPr lang="ru-RU" altLang="en-US" sz="1600" smtClean="0">
                <a:effectLst/>
              </a:rPr>
              <a:pPr/>
              <a:t>0,3</a:t>
            </a:fld>
            <a:endParaRPr lang="ru-RU" sz="1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E13B7D-0A0C-46CB-B8F7-6E01A45A317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87375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56BD52B-40B6-4A18-8F73-B6392795AE9D}" type="datetime'2''''''''''0''''''''''''''''''''''''''''''''2''''''''''5'''">
              <a:rPr lang="ru-RU" altLang="en-US" sz="1400" smtClean="0"/>
              <a:pPr/>
              <a:t>2025</a:t>
            </a:fld>
            <a:endParaRPr lang="ru-RU" sz="14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829EFC-4232-4BA6-9F5C-49429EF4989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787650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16A67D-609D-4D53-B00C-695DD69753F4}" type="datetime'''''2''''''''''''''''''''''''0''2''''''''''6'''''''">
              <a:rPr lang="ru-RU" altLang="en-US" sz="1400" smtClean="0"/>
              <a:pPr/>
              <a:t>2026</a:t>
            </a:fld>
            <a:endParaRPr lang="ru-RU" sz="14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F972EA-09BD-40F1-AA9E-8275E797472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986338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74ECA4-010C-48AD-837D-6E5D3CF4E59D}" type="datetime'''''''''''''''''''''2''''''0''''''''''''''''2''''''''7'''''">
              <a:rPr lang="ru-RU" altLang="en-US" sz="1400" smtClean="0"/>
              <a:pPr/>
              <a:t>2027</a:t>
            </a:fld>
            <a:endParaRPr lang="ru-RU" sz="14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4467B2-56CB-4A8C-A420-A9B646A6B744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186613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232499-12BB-4D6A-8AAE-EE120C15FCBB}" type="datetime'''''''''2''0''2''8'''''''''''''''''''''''''''''''''''">
              <a:rPr lang="ru-RU" altLang="en-US" sz="1400" smtClean="0"/>
              <a:pPr/>
              <a:t>2028</a:t>
            </a:fld>
            <a:endParaRPr lang="ru-RU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BE216FD-5A73-4422-877D-C607190549B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385300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981E9C-5BA3-421A-AC47-9DD67D04B663}" type="datetime'''''''''''''''2''''0''2''''''''''''9'''''''''''''''">
              <a:rPr lang="ru-RU" altLang="en-US" sz="1400" smtClean="0"/>
              <a:pPr/>
              <a:t>2029</a:t>
            </a:fld>
            <a:endParaRPr lang="ru-RU" sz="14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0CE94B4-A609-43D3-A315-D0FF2E99B47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731375" y="5731194"/>
            <a:ext cx="1681372" cy="11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500" dirty="0">
                <a:solidFill>
                  <a:schemeClr val="bg1"/>
                </a:solidFill>
              </a:rPr>
              <a:t>Тапшылық </a:t>
            </a:r>
          </a:p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500" dirty="0">
                <a:solidFill>
                  <a:schemeClr val="bg1"/>
                </a:solidFill>
              </a:rPr>
              <a:t>(</a:t>
            </a:r>
            <a:r>
              <a:rPr lang="ru-RU" altLang="en-US" sz="1500" dirty="0" err="1">
                <a:solidFill>
                  <a:schemeClr val="bg1"/>
                </a:solidFill>
              </a:rPr>
              <a:t>қарыздар</a:t>
            </a:r>
            <a:r>
              <a:rPr lang="ru-RU" altLang="en-US" sz="1500" dirty="0">
                <a:solidFill>
                  <a:schemeClr val="bg1"/>
                </a:solidFill>
              </a:rPr>
              <a:t>)</a:t>
            </a:r>
          </a:p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C1088A8-7819-4089-A7A5-45F7F0341D6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731375" y="5229225"/>
            <a:ext cx="11795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 err="1"/>
              <a:t>Трансферттерр</a:t>
            </a:r>
            <a:endParaRPr lang="ru-RU" sz="160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4780DDE-B0C5-4802-8E77-3179FC97690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731375" y="3940175"/>
            <a:ext cx="160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err="1"/>
              <a:t>Меншікті</a:t>
            </a:r>
            <a:r>
              <a:rPr lang="ru-RU" sz="1600" dirty="0"/>
              <a:t> ПСЭР </a:t>
            </a:r>
          </a:p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кірістер</a:t>
            </a:r>
            <a:endParaRPr lang="ru-RU" sz="16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83518C4-3095-4EF5-B78D-FD2DD005DAE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731375" y="2243138"/>
            <a:ext cx="15906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k-KZ" sz="1600" dirty="0"/>
              <a:t>Қажетті қосымша </a:t>
            </a:r>
          </a:p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k-KZ" sz="1600" dirty="0"/>
              <a:t>меншікті кірістер</a:t>
            </a:r>
            <a:endParaRPr lang="ru-RU" sz="1600" dirty="0"/>
          </a:p>
        </p:txBody>
      </p:sp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B099EF61-40CF-7E04-B468-130417F20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52" y="179446"/>
            <a:ext cx="11568886" cy="704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cs typeface="Arial"/>
                <a:sym typeface="Arial"/>
              </a:rPr>
              <a:t>Бюджеттің </a:t>
            </a:r>
            <a:r>
              <a:rPr lang="ru-RU" sz="2400" dirty="0" err="1">
                <a:cs typeface="Arial"/>
                <a:sym typeface="Arial"/>
              </a:rPr>
              <a:t>қосымша</a:t>
            </a:r>
            <a:r>
              <a:rPr lang="ru-RU" sz="2400" dirty="0">
                <a:cs typeface="Arial"/>
                <a:sym typeface="Arial"/>
              </a:rPr>
              <a:t> </a:t>
            </a:r>
            <a:r>
              <a:rPr lang="ru-RU" sz="2400" dirty="0" err="1">
                <a:cs typeface="Arial"/>
                <a:sym typeface="Arial"/>
              </a:rPr>
              <a:t>кірістеріне</a:t>
            </a:r>
            <a:r>
              <a:rPr lang="ru-RU" sz="2400" dirty="0">
                <a:cs typeface="Arial"/>
                <a:sym typeface="Arial"/>
              </a:rPr>
              <a:t> жалпы </a:t>
            </a:r>
            <a:r>
              <a:rPr lang="ru-RU" sz="2400" dirty="0" err="1">
                <a:cs typeface="Arial"/>
                <a:sym typeface="Arial"/>
              </a:rPr>
              <a:t>қажеттілік</a:t>
            </a:r>
            <a:r>
              <a:rPr lang="ru-RU" sz="2400" dirty="0">
                <a:cs typeface="Arial"/>
                <a:sym typeface="Arial"/>
              </a:rPr>
              <a:t> 2026 </a:t>
            </a:r>
            <a:r>
              <a:rPr lang="ru-RU" sz="2400" dirty="0" err="1">
                <a:cs typeface="Arial"/>
                <a:sym typeface="Arial"/>
              </a:rPr>
              <a:t>жылы</a:t>
            </a:r>
            <a:r>
              <a:rPr lang="ru-RU" sz="2400" dirty="0">
                <a:cs typeface="Arial"/>
                <a:sym typeface="Arial"/>
              </a:rPr>
              <a:t> 4,6 трлн </a:t>
            </a:r>
            <a:r>
              <a:rPr lang="ru-RU" sz="2400" dirty="0" err="1">
                <a:cs typeface="Arial"/>
                <a:sym typeface="Arial"/>
              </a:rPr>
              <a:t>теңгеден</a:t>
            </a:r>
            <a:r>
              <a:rPr lang="ru-RU" sz="2400" dirty="0">
                <a:cs typeface="Arial"/>
                <a:sym typeface="Arial"/>
              </a:rPr>
              <a:t> 2029 </a:t>
            </a:r>
            <a:r>
              <a:rPr lang="ru-RU" sz="2400" dirty="0" err="1">
                <a:cs typeface="Arial"/>
                <a:sym typeface="Arial"/>
              </a:rPr>
              <a:t>жылы</a:t>
            </a:r>
            <a:r>
              <a:rPr lang="ru-RU" sz="2400" dirty="0">
                <a:cs typeface="Arial"/>
                <a:sym typeface="Arial"/>
              </a:rPr>
              <a:t> 8,7 трлн </a:t>
            </a:r>
            <a:r>
              <a:rPr lang="ru-RU" sz="2400" dirty="0" err="1">
                <a:cs typeface="Arial"/>
                <a:sym typeface="Arial"/>
              </a:rPr>
              <a:t>теңгеге</a:t>
            </a:r>
            <a:r>
              <a:rPr lang="ru-RU" sz="2400" dirty="0">
                <a:cs typeface="Arial"/>
                <a:sym typeface="Arial"/>
              </a:rPr>
              <a:t> </a:t>
            </a:r>
            <a:r>
              <a:rPr lang="ru-RU" sz="2400" dirty="0" err="1">
                <a:cs typeface="Arial"/>
                <a:sym typeface="Arial"/>
              </a:rPr>
              <a:t>дейін</a:t>
            </a:r>
            <a:r>
              <a:rPr lang="ru-RU" sz="2400" dirty="0">
                <a:cs typeface="Arial"/>
                <a:sym typeface="Arial"/>
              </a:rPr>
              <a:t> </a:t>
            </a:r>
            <a:r>
              <a:rPr lang="ru-RU" sz="2400" dirty="0" err="1">
                <a:cs typeface="Arial"/>
                <a:sym typeface="Arial"/>
              </a:rPr>
              <a:t>құрайды</a:t>
            </a:r>
            <a:r>
              <a:rPr lang="ru-RU" sz="2400" dirty="0">
                <a:cs typeface="Arial"/>
                <a:sym typeface="Arial"/>
              </a:rPr>
              <a:t>.</a:t>
            </a:r>
            <a:endParaRPr sz="2400" dirty="0">
              <a:cs typeface="Arial"/>
              <a:sym typeface="Arial"/>
            </a:endParaRPr>
          </a:p>
        </p:txBody>
      </p:sp>
      <p:sp>
        <p:nvSpPr>
          <p:cNvPr id="5" name="ee4pFootnotes">
            <a:extLst>
              <a:ext uri="{FF2B5EF4-FFF2-40B4-BE49-F238E27FC236}">
                <a16:creationId xmlns:a16="http://schemas.microsoft.com/office/drawing/2014/main" id="{E7E91A2C-10ED-7D11-AE15-A3F45D4FE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958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Дереккөз</a:t>
            </a:r>
            <a:r>
              <a:rPr lang="en-US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</a:t>
            </a:r>
            <a:r>
              <a:rPr lang="ru-RU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ҚМ</a:t>
            </a:r>
            <a:endParaRPr lang="en-US" sz="800" i="1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98F3A886-86AF-4F36-B1FB-C8CE911B5B6B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525949"/>
            <a:ext cx="11182882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0987B25B-F986-4A88-B4D5-A1D9F37459AC}"/>
              </a:ext>
            </a:extLst>
          </p:cNvPr>
          <p:cNvSpPr txBox="1">
            <a:spLocks/>
          </p:cNvSpPr>
          <p:nvPr/>
        </p:nvSpPr>
        <p:spPr>
          <a:xfrm>
            <a:off x="466810" y="1157288"/>
            <a:ext cx="10135054" cy="344338"/>
          </a:xfrm>
          <a:prstGeom prst="rect">
            <a:avLst/>
          </a:prstGeom>
        </p:spPr>
        <p:txBody>
          <a:bodyPr vert="horz" lIns="70389" tIns="35194" rIns="70389" bIns="35194" rtlCol="0" anchor="b">
            <a:noAutofit/>
          </a:bodyPr>
          <a:lstStyle>
            <a:lvl1pPr algn="l" defTabSz="11878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50" b="0" kern="1200">
                <a:solidFill>
                  <a:srgbClr val="004E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1878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2025-2029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жылдарға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арналған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республикалық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бюджет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параметрлерінің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болжамы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трлн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теңге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56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1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53A4E6E-E8FC-1DFE-00CD-C55005ADFC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193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FA6E0A8D-2CC3-E651-78B3-710B283AEBE7}"/>
              </a:ext>
            </a:extLst>
          </p:cNvPr>
          <p:cNvSpPr/>
          <p:nvPr/>
        </p:nvSpPr>
        <p:spPr>
          <a:xfrm>
            <a:off x="428761" y="3645526"/>
            <a:ext cx="2489199" cy="2520000"/>
          </a:xfrm>
          <a:prstGeom prst="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983A63-EEAA-5B7B-4E70-DDBAA4BD5B69}"/>
              </a:ext>
            </a:extLst>
          </p:cNvPr>
          <p:cNvSpPr/>
          <p:nvPr/>
        </p:nvSpPr>
        <p:spPr>
          <a:xfrm>
            <a:off x="428761" y="1359227"/>
            <a:ext cx="2489199" cy="2133273"/>
          </a:xfrm>
          <a:prstGeom prst="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CC78-FDA5-69D0-1383-F43AB68B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ru-RU" sz="2400" dirty="0"/>
              <a:t>Неліктен ҚҚС </a:t>
            </a:r>
            <a:r>
              <a:rPr lang="ru-RU" sz="2400" dirty="0" err="1"/>
              <a:t>мөлшерлемесі</a:t>
            </a:r>
            <a:r>
              <a:rPr lang="ru-RU" sz="2400" dirty="0"/>
              <a:t> 16% </a:t>
            </a:r>
            <a:r>
              <a:rPr lang="ru-RU" sz="2400" dirty="0" err="1"/>
              <a:t>ұсынылады</a:t>
            </a:r>
            <a:r>
              <a:rPr lang="ru-RU" sz="2400" dirty="0"/>
              <a:t>: бюджет </a:t>
            </a:r>
            <a:r>
              <a:rPr lang="ru-RU" sz="2400" dirty="0" err="1"/>
              <a:t>тапшылығының</a:t>
            </a:r>
            <a:r>
              <a:rPr lang="ru-RU" sz="2400" dirty="0"/>
              <a:t> </a:t>
            </a:r>
            <a:r>
              <a:rPr lang="ru-RU" sz="2400" dirty="0" err="1"/>
              <a:t>мөлшеріне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5 триллион </a:t>
            </a:r>
            <a:r>
              <a:rPr lang="ru-RU" sz="2400" dirty="0" err="1"/>
              <a:t>теңгеден</a:t>
            </a:r>
            <a:r>
              <a:rPr lang="ru-RU" sz="2400" dirty="0"/>
              <a:t> </a:t>
            </a:r>
            <a:r>
              <a:rPr lang="ru-RU" sz="2400" dirty="0" err="1"/>
              <a:t>астам</a:t>
            </a:r>
            <a:r>
              <a:rPr lang="ru-RU" sz="2400" dirty="0"/>
              <a:t> </a:t>
            </a:r>
            <a:r>
              <a:rPr lang="ru-RU" sz="2400" dirty="0" err="1"/>
              <a:t>қосымша</a:t>
            </a:r>
            <a:r>
              <a:rPr lang="ru-RU" sz="2400" dirty="0"/>
              <a:t> </a:t>
            </a:r>
            <a:r>
              <a:rPr lang="ru-RU" sz="2400" dirty="0" err="1"/>
              <a:t>кірістерге</a:t>
            </a:r>
            <a:r>
              <a:rPr lang="ru-RU" sz="2400" dirty="0"/>
              <a:t> </a:t>
            </a:r>
            <a:r>
              <a:rPr lang="ru-RU" sz="2400" dirty="0" err="1"/>
              <a:t>қажеттілікке</a:t>
            </a:r>
            <a:r>
              <a:rPr lang="ru-RU" sz="2400" dirty="0"/>
              <a:t> </a:t>
            </a:r>
            <a:r>
              <a:rPr lang="ru-RU" sz="2400" dirty="0" err="1"/>
              <a:t>негізделген</a:t>
            </a:r>
            <a:r>
              <a:rPr lang="ru-RU" sz="2400" dirty="0"/>
              <a:t> логика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AD7A6-3E8E-85A0-3924-097BB27F4B3C}"/>
              </a:ext>
            </a:extLst>
          </p:cNvPr>
          <p:cNvSpPr txBox="1"/>
          <p:nvPr/>
        </p:nvSpPr>
        <p:spPr>
          <a:xfrm>
            <a:off x="3098800" y="1487256"/>
            <a:ext cx="8849580" cy="16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Есеп 2,1 млн.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төлеушінің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МКК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базасынан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микродеректерге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негізделген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ҚҚС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түсімдер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ҚҚС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шегі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қолданылған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ЭҚЖЖ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тиімді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мөлшерлемені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айқындай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қолданыстағы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төлеушілер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есептелген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сараланған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660639-02B2-F932-38BB-272066F1DF3F}"/>
              </a:ext>
            </a:extLst>
          </p:cNvPr>
          <p:cNvSpPr txBox="1"/>
          <p:nvPr/>
        </p:nvSpPr>
        <p:spPr>
          <a:xfrm>
            <a:off x="3098816" y="3697613"/>
            <a:ext cx="8850297" cy="266564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/>
              <a:t>Салааралық баланс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қолданылды</a:t>
            </a:r>
            <a:r>
              <a:rPr lang="ru-RU" dirty="0"/>
              <a:t>. </a:t>
            </a:r>
          </a:p>
          <a:p>
            <a:pPr algn="l"/>
            <a:r>
              <a:rPr lang="ru-RU" dirty="0"/>
              <a:t>Есептеулер </a:t>
            </a:r>
            <a:r>
              <a:rPr lang="ru-RU" dirty="0" err="1"/>
              <a:t>салааралық</a:t>
            </a:r>
            <a:r>
              <a:rPr lang="ru-RU" dirty="0"/>
              <a:t> </a:t>
            </a:r>
            <a:r>
              <a:rPr lang="ru-RU" dirty="0" err="1"/>
              <a:t>байланыстарды</a:t>
            </a:r>
            <a:r>
              <a:rPr lang="ru-RU" dirty="0"/>
              <a:t> </a:t>
            </a:r>
            <a:r>
              <a:rPr lang="ru-RU" dirty="0" err="1"/>
              <a:t>тіркейтін</a:t>
            </a:r>
            <a:r>
              <a:rPr lang="ru-RU" dirty="0"/>
              <a:t> «</a:t>
            </a:r>
            <a:r>
              <a:rPr lang="ru-RU" dirty="0" err="1"/>
              <a:t>шығындар-өндіріс</a:t>
            </a:r>
            <a:r>
              <a:rPr lang="ru-RU" dirty="0"/>
              <a:t>» </a:t>
            </a:r>
            <a:r>
              <a:rPr lang="ru-RU" dirty="0" err="1"/>
              <a:t>кестелеріне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.  </a:t>
            </a:r>
          </a:p>
          <a:p>
            <a:pPr algn="l"/>
            <a:r>
              <a:rPr lang="ru-RU" dirty="0"/>
              <a:t>Салааралық </a:t>
            </a:r>
            <a:r>
              <a:rPr lang="ru-RU" dirty="0" err="1"/>
              <a:t>байланыстарды</a:t>
            </a:r>
            <a:r>
              <a:rPr lang="ru-RU" dirty="0"/>
              <a:t> </a:t>
            </a:r>
            <a:r>
              <a:rPr lang="ru-RU" dirty="0" err="1"/>
              <a:t>есепке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салық</a:t>
            </a:r>
            <a:r>
              <a:rPr lang="ru-RU" dirty="0"/>
              <a:t> </a:t>
            </a:r>
            <a:r>
              <a:rPr lang="ru-RU" dirty="0" err="1"/>
              <a:t>жүктемесінің</a:t>
            </a:r>
            <a:r>
              <a:rPr lang="ru-RU" dirty="0"/>
              <a:t> </a:t>
            </a:r>
            <a:r>
              <a:rPr lang="ru-RU" dirty="0" err="1"/>
              <a:t>баға</a:t>
            </a:r>
            <a:r>
              <a:rPr lang="ru-RU" dirty="0"/>
              <a:t> </a:t>
            </a:r>
            <a:r>
              <a:rPr lang="ru-RU" dirty="0" err="1"/>
              <a:t>деңгейіне</a:t>
            </a:r>
            <a:r>
              <a:rPr lang="ru-RU" dirty="0"/>
              <a:t> </a:t>
            </a:r>
            <a:r>
              <a:rPr lang="ru-RU" dirty="0" err="1"/>
              <a:t>әсерін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(</a:t>
            </a:r>
            <a:r>
              <a:rPr lang="ru-RU" dirty="0" err="1"/>
              <a:t>төмендетусіз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асыра</a:t>
            </a:r>
            <a:r>
              <a:rPr lang="ru-RU" dirty="0"/>
              <a:t> </a:t>
            </a:r>
            <a:r>
              <a:rPr lang="ru-RU" dirty="0" err="1"/>
              <a:t>бағалаусыз</a:t>
            </a:r>
            <a:r>
              <a:rPr lang="ru-RU" dirty="0"/>
              <a:t>) </a:t>
            </a:r>
            <a:r>
              <a:rPr lang="ru-RU" dirty="0" err="1"/>
              <a:t>бағалауды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Нәтижелер ҚР Ұлттық </a:t>
            </a:r>
            <a:r>
              <a:rPr lang="ru-RU" dirty="0" err="1"/>
              <a:t>Банкіндегі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болжау</a:t>
            </a:r>
            <a:r>
              <a:rPr lang="ru-RU" dirty="0"/>
              <a:t> </a:t>
            </a:r>
            <a:r>
              <a:rPr lang="ru-RU" dirty="0" err="1"/>
              <a:t>жүйесіне</a:t>
            </a:r>
            <a:r>
              <a:rPr lang="ru-RU" dirty="0"/>
              <a:t> </a:t>
            </a:r>
            <a:r>
              <a:rPr lang="ru-RU" dirty="0" err="1"/>
              <a:t>кіретін</a:t>
            </a:r>
            <a:r>
              <a:rPr lang="ru-RU" dirty="0"/>
              <a:t> </a:t>
            </a:r>
            <a:r>
              <a:rPr lang="ru-RU" dirty="0" err="1"/>
              <a:t>эконометрикалық</a:t>
            </a:r>
            <a:r>
              <a:rPr lang="ru-RU" dirty="0"/>
              <a:t> </a:t>
            </a:r>
            <a:r>
              <a:rPr lang="ru-RU" dirty="0" err="1"/>
              <a:t>модельдерде</a:t>
            </a:r>
            <a:r>
              <a:rPr lang="ru-RU" dirty="0"/>
              <a:t> де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тексерілді</a:t>
            </a:r>
            <a:r>
              <a:rPr lang="ru-RU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58D51-E937-B74E-866F-A1B7C6BC7080}"/>
              </a:ext>
            </a:extLst>
          </p:cNvPr>
          <p:cNvSpPr txBox="1"/>
          <p:nvPr/>
        </p:nvSpPr>
        <p:spPr>
          <a:xfrm>
            <a:off x="495300" y="1487256"/>
            <a:ext cx="241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Қосымша </a:t>
            </a:r>
            <a:r>
              <a:rPr lang="ru-RU" dirty="0" err="1"/>
              <a:t>салық</a:t>
            </a:r>
            <a:r>
              <a:rPr lang="ru-RU" dirty="0"/>
              <a:t> </a:t>
            </a:r>
            <a:r>
              <a:rPr lang="ru-RU" dirty="0" err="1"/>
              <a:t>түсімдерін</a:t>
            </a:r>
            <a:r>
              <a:rPr lang="ru-RU" dirty="0"/>
              <a:t> </a:t>
            </a:r>
          </a:p>
          <a:p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9847C-8B5B-7053-A269-79DFECE06BB1}"/>
              </a:ext>
            </a:extLst>
          </p:cNvPr>
          <p:cNvSpPr txBox="1"/>
          <p:nvPr/>
        </p:nvSpPr>
        <p:spPr>
          <a:xfrm>
            <a:off x="495300" y="3697613"/>
            <a:ext cx="241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Салық </a:t>
            </a:r>
            <a:r>
              <a:rPr lang="ru-RU" dirty="0" err="1"/>
              <a:t>реформасының</a:t>
            </a:r>
            <a:r>
              <a:rPr lang="ru-RU" dirty="0"/>
              <a:t> ЖІӨ мен </a:t>
            </a:r>
            <a:r>
              <a:rPr lang="ru-RU" dirty="0" err="1"/>
              <a:t>инфляцияға</a:t>
            </a:r>
            <a:r>
              <a:rPr lang="ru-RU" dirty="0"/>
              <a:t> </a:t>
            </a:r>
            <a:r>
              <a:rPr lang="ru-RU" dirty="0" err="1"/>
              <a:t>әсерін</a:t>
            </a:r>
            <a:r>
              <a:rPr lang="ru-RU" dirty="0"/>
              <a:t>  </a:t>
            </a:r>
            <a:r>
              <a:rPr lang="ru-RU" dirty="0" err="1"/>
              <a:t>модельдеу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endParaRPr lang="en-GB" dirty="0"/>
          </a:p>
        </p:txBody>
      </p:sp>
      <p:cxnSp>
        <p:nvCxnSpPr>
          <p:cNvPr id="26" name="Прямая соединительная линия 144">
            <a:extLst>
              <a:ext uri="{FF2B5EF4-FFF2-40B4-BE49-F238E27FC236}">
                <a16:creationId xmlns:a16="http://schemas.microsoft.com/office/drawing/2014/main" id="{302597D3-CFBB-77D3-0686-2C1AC15E381D}"/>
              </a:ext>
            </a:extLst>
          </p:cNvPr>
          <p:cNvCxnSpPr>
            <a:cxnSpLocks/>
          </p:cNvCxnSpPr>
          <p:nvPr/>
        </p:nvCxnSpPr>
        <p:spPr>
          <a:xfrm flipH="1">
            <a:off x="428761" y="1359227"/>
            <a:ext cx="1137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27" name="Прямая соединительная линия 144">
            <a:extLst>
              <a:ext uri="{FF2B5EF4-FFF2-40B4-BE49-F238E27FC236}">
                <a16:creationId xmlns:a16="http://schemas.microsoft.com/office/drawing/2014/main" id="{DAADA295-0056-AAE2-5E92-24F307C1E789}"/>
              </a:ext>
            </a:extLst>
          </p:cNvPr>
          <p:cNvCxnSpPr>
            <a:cxnSpLocks/>
          </p:cNvCxnSpPr>
          <p:nvPr/>
        </p:nvCxnSpPr>
        <p:spPr>
          <a:xfrm flipH="1">
            <a:off x="428761" y="3569027"/>
            <a:ext cx="1137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28" name="Прямая соединительная линия 144">
            <a:extLst>
              <a:ext uri="{FF2B5EF4-FFF2-40B4-BE49-F238E27FC236}">
                <a16:creationId xmlns:a16="http://schemas.microsoft.com/office/drawing/2014/main" id="{19F687F0-5E9C-BBA1-881F-2D4853FCB2FC}"/>
              </a:ext>
            </a:extLst>
          </p:cNvPr>
          <p:cNvCxnSpPr>
            <a:cxnSpLocks/>
          </p:cNvCxnSpPr>
          <p:nvPr/>
        </p:nvCxnSpPr>
        <p:spPr>
          <a:xfrm flipV="1">
            <a:off x="2982000" y="1359256"/>
            <a:ext cx="0" cy="4824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6127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68C855BD-AA1C-9F5F-93DD-716EFED15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7EFCA1-C971-BE70-45EB-E6AD8EF4BA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2572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think-cell Slide" r:id="rId24" imgW="473" imgH="473" progId="TCLayout.ActiveDocument.1">
                  <p:embed/>
                </p:oleObj>
              </mc:Choice>
              <mc:Fallback>
                <p:oleObj name="think-cell Slide" r:id="rId24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7EFCA1-C971-BE70-45EB-E6AD8EF4BA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0DE03C29-638C-12DD-C4E6-2011DE8B9A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52" y="179446"/>
            <a:ext cx="11337241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Қазақстанда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қолданыстағы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12% ҚҚС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мөлшерлемесі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– әлемдегі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ең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төмен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мөлшерлемелердің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бірі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</p:txBody>
      </p:sp>
      <p:graphicFrame>
        <p:nvGraphicFramePr>
          <p:cNvPr id="115" name="Chart 114">
            <a:extLst>
              <a:ext uri="{FF2B5EF4-FFF2-40B4-BE49-F238E27FC236}">
                <a16:creationId xmlns:a16="http://schemas.microsoft.com/office/drawing/2014/main" id="{1C679129-4CD0-4082-CD79-8657C172AFF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29536999"/>
              </p:ext>
            </p:extLst>
          </p:nvPr>
        </p:nvGraphicFramePr>
        <p:xfrm>
          <a:off x="2335213" y="1262063"/>
          <a:ext cx="6256337" cy="47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FF13EC-581F-CC46-B833-A1FE366693B2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284288" y="1652588"/>
            <a:ext cx="1000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308A0E3-D50E-47E4-BB4B-A1C7DC828CC8}" type="datetime'''''Нор''''''''''''''''''''''''в''е''ги''''''''''я'''''''''">
              <a:rPr lang="ru-RU" altLang="en-US" sz="1800" smtClean="0"/>
              <a:pPr/>
              <a:t>Норвегия</a:t>
            </a:fld>
            <a:endParaRPr lang="ru-RU" sz="18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259A0D0-27DE-F728-7DFA-3598BC727F3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89025" y="1903413"/>
            <a:ext cx="11953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9D8FFFB-E2C8-4664-B279-786B5B9ACD4A}" type="datetime'''''''''Ф''''и''н''''''''л''''''''я''''н''д''''''''''''''ия'''">
              <a:rPr lang="ru-RU" altLang="en-US" sz="1800" smtClean="0"/>
              <a:pPr/>
              <a:t>Финляндия</a:t>
            </a:fld>
            <a:endParaRPr lang="ru-RU" sz="1800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4DB9869-3E82-7422-8E46-9408AE321C8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31813" y="2155825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8CF5356-13BF-4C5E-BBA8-3C57B751D2EE}" type="datetime'''Вели''''''''''к''''''''о''''бр''''''''и''т''''''а''н''ия'">
              <a:rPr lang="ru-RU" altLang="en-US" sz="1800" smtClean="0"/>
              <a:pPr/>
              <a:t>Великобритания</a:t>
            </a:fld>
            <a:endParaRPr lang="ru-RU" sz="18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92E4F40-DA33-A345-6B0E-E46580BCE2C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343025" y="2406650"/>
            <a:ext cx="9413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2ECA232-CBD2-4EFB-8A05-AC9BB4B0106E}" type="datetime'А''''''''р''мени''''''я'''">
              <a:rPr lang="ru-RU" altLang="en-US" sz="1800" smtClean="0"/>
              <a:pPr/>
              <a:t>Армения</a:t>
            </a:fld>
            <a:endParaRPr lang="ru-RU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44FBE1-9AFF-2726-32F6-087DA328BFE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284288" y="2657475"/>
            <a:ext cx="1000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7D71D18-C924-4BBA-A4B8-20CE18C4BF12}" type="datetime'''''Б''''''''е''л''''а''''''''рус''''''''''''''''ь'''''">
              <a:rPr lang="ru-RU" altLang="en-US" sz="1800" smtClean="0"/>
              <a:pPr/>
              <a:t>Беларусь</a:t>
            </a:fld>
            <a:endParaRPr lang="ru-RU" sz="18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E921C7-0978-260E-1C4F-45C1F9D1AB0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535113" y="2908300"/>
            <a:ext cx="749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 err="1"/>
              <a:t>Ресей</a:t>
            </a:r>
            <a:endParaRPr lang="ru-RU" sz="18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B6B2195-8811-12C7-EE22-469B3718FA8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260475" y="3160713"/>
            <a:ext cx="1023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CF7C1E3-4BD7-4C62-96CB-B49C7B354001}" type="datetime'''''''''''''''''Г''е''''''р''''м''''''''''''''ани''я'''">
              <a:rPr lang="ru-RU" altLang="en-US" sz="1800" smtClean="0"/>
              <a:pPr/>
              <a:t>Германия</a:t>
            </a:fld>
            <a:endParaRPr lang="ru-RU" sz="1800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094934F-32FA-34AF-16DF-85031D22548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57250" y="3411538"/>
            <a:ext cx="1427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 err="1"/>
              <a:t>Әзірбайжан</a:t>
            </a:r>
            <a:endParaRPr lang="ru-RU" sz="1800" dirty="0"/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4507167C-19FF-1B9B-42EA-037C0B2142B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212850" y="3913188"/>
            <a:ext cx="1071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 err="1"/>
              <a:t>Қазақстан</a:t>
            </a:r>
            <a:endParaRPr lang="ru-RU" sz="18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04BF9CD-CED3-AF81-262B-906D85B59C7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289050" y="4165600"/>
            <a:ext cx="995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 err="1"/>
              <a:t>Оң</a:t>
            </a:r>
            <a:r>
              <a:rPr lang="ru-RU" altLang="en-US" sz="1800" dirty="0"/>
              <a:t>. Корея</a:t>
            </a:r>
            <a:endParaRPr lang="ru-RU" sz="1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4A3910-06BB-7C79-1C3B-C038E828AEB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490663" y="4416425"/>
            <a:ext cx="793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 err="1"/>
              <a:t>Жапония</a:t>
            </a:r>
            <a:endParaRPr lang="ru-RU" sz="18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36E7569-472B-3187-0066-E225BBBE8E5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296988" y="4667250"/>
            <a:ext cx="987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C4C2552-F9B7-4FC0-A7CA-3B32BA7ECA71}" type="datetime'С''''''и''''нг''''''а''''''''''''''''''''''пу''''''р'''">
              <a:rPr lang="ru-RU" altLang="en-US" sz="1800" smtClean="0"/>
              <a:pPr/>
              <a:t>Сингапур</a:t>
            </a:fld>
            <a:endParaRPr lang="ru-RU" sz="18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82EBF38-C69E-A377-3555-C340BDECBF1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454150" y="4918075"/>
            <a:ext cx="8302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35DC299-1BD9-48DC-8340-05AB5AF85A34}" type="datetime'Па''''''''''''''''''''''н''''а''''''''''''''''''м''а'''''">
              <a:rPr lang="ru-RU" altLang="en-US" sz="1800" smtClean="0"/>
              <a:pPr/>
              <a:t>Панама</a:t>
            </a:fld>
            <a:endParaRPr lang="ru-RU" sz="18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B819369-C621-0DBE-F24E-40F18847FD2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695450" y="5170488"/>
            <a:ext cx="588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B7720C2-62B0-4043-9810-2F27734B6158}" type="datetime'''''О''''''''''''''м''''''''''''а''''''н'''''''''''">
              <a:rPr lang="ru-RU" altLang="en-US" sz="1800" smtClean="0"/>
              <a:pPr/>
              <a:t>Оман</a:t>
            </a:fld>
            <a:endParaRPr lang="ru-RU" sz="18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D4E9722-C4FF-23D8-A15E-FA06CD85F000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798638" y="5421313"/>
            <a:ext cx="485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/>
              <a:t>БАӘ</a:t>
            </a:r>
            <a:endParaRPr lang="ru-RU" sz="18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66E4055-C940-C416-1772-62DEBFA698E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462213" y="5170488"/>
            <a:ext cx="193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724B1BD-8058-4E4A-B097-EF2829C18B24}" type="datetime'''''''''''''''''''''''''''''''''''''''''''5'''''''''''''''''">
              <a:rPr lang="ru-RU" altLang="en-US" sz="18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sz="18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D31ECCD-52CE-8A67-775E-2893000B02C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462213" y="5421313"/>
            <a:ext cx="193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154E8D8-9473-40A4-9A8F-264680FDA578}" type="datetime'''''''''''''''''''''5'''''''''''''''''''''''''''''''''''''''">
              <a:rPr lang="ru-RU" altLang="en-US" sz="18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sz="18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1E72C9C2-9DED-6D02-C334-28C5E7E2E27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036638" y="3662363"/>
            <a:ext cx="1247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 err="1"/>
              <a:t>Қырғызстан</a:t>
            </a:r>
            <a:endParaRPr lang="ru-RU" sz="1800" dirty="0"/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3A252F7F-A5A7-AA20-D0E1-CB2B3875869F}"/>
              </a:ext>
            </a:extLst>
          </p:cNvPr>
          <p:cNvCxnSpPr>
            <a:cxnSpLocks/>
          </p:cNvCxnSpPr>
          <p:nvPr/>
        </p:nvCxnSpPr>
        <p:spPr>
          <a:xfrm flipH="1">
            <a:off x="428761" y="1448127"/>
            <a:ext cx="810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146" name="Заголовок 1">
            <a:extLst>
              <a:ext uri="{FF2B5EF4-FFF2-40B4-BE49-F238E27FC236}">
                <a16:creationId xmlns:a16="http://schemas.microsoft.com/office/drawing/2014/main" id="{3846D4CC-9975-CB59-92E3-3A1F1574089C}"/>
              </a:ext>
            </a:extLst>
          </p:cNvPr>
          <p:cNvSpPr txBox="1">
            <a:spLocks/>
          </p:cNvSpPr>
          <p:nvPr/>
        </p:nvSpPr>
        <p:spPr>
          <a:xfrm>
            <a:off x="428758" y="1066027"/>
            <a:ext cx="7384917" cy="317297"/>
          </a:xfrm>
          <a:prstGeom prst="rect">
            <a:avLst/>
          </a:prstGeom>
        </p:spPr>
        <p:txBody>
          <a:bodyPr vert="horz" wrap="square" lIns="70389" tIns="35194" rIns="70389" bIns="35194" rtlCol="0" anchor="b">
            <a:spAutoFit/>
          </a:bodyPr>
          <a:lstStyle>
            <a:defPPr>
              <a:defRPr lang="en-US"/>
            </a:defPPr>
            <a:lvl1pPr marR="0" lvl="0" indent="0" defTabSz="118789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65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Әр </a:t>
            </a:r>
            <a:r>
              <a:rPr lang="ru-RU" sz="1600" dirty="0" err="1"/>
              <a:t>түрлі</a:t>
            </a:r>
            <a:r>
              <a:rPr lang="ru-RU" sz="1600" dirty="0"/>
              <a:t> </a:t>
            </a:r>
            <a:r>
              <a:rPr lang="ru-RU" sz="1600" dirty="0" err="1"/>
              <a:t>елдердегі</a:t>
            </a:r>
            <a:r>
              <a:rPr lang="ru-RU" sz="1600" dirty="0"/>
              <a:t> </a:t>
            </a:r>
            <a:r>
              <a:rPr lang="ru-RU" sz="1600" dirty="0" err="1"/>
              <a:t>стандартты</a:t>
            </a:r>
            <a:r>
              <a:rPr lang="ru-RU" sz="1600" dirty="0"/>
              <a:t> ҚҚС </a:t>
            </a:r>
            <a:r>
              <a:rPr lang="ru-RU" sz="1600" dirty="0" err="1"/>
              <a:t>мөлшерлемесі</a:t>
            </a:r>
            <a:r>
              <a:rPr lang="ru-RU" sz="1600" dirty="0"/>
              <a:t>,%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0C071E8-FFFA-ECD3-04A4-41615BFA2544}"/>
              </a:ext>
            </a:extLst>
          </p:cNvPr>
          <p:cNvSpPr txBox="1"/>
          <p:nvPr/>
        </p:nvSpPr>
        <p:spPr>
          <a:xfrm>
            <a:off x="312452" y="6036977"/>
            <a:ext cx="11422348" cy="43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  <a:defRPr sz="2000" b="0">
                <a:solidFill>
                  <a:srgbClr val="00646C"/>
                </a:solidFill>
                <a:latin typeface="+mj-lt"/>
                <a:ea typeface="Arial"/>
                <a:cs typeface="Arial"/>
              </a:defRPr>
            </a:lvl1pPr>
          </a:lstStyle>
          <a:p>
            <a:r>
              <a:rPr lang="ru-RU" sz="1800" dirty="0"/>
              <a:t>Көптеген </a:t>
            </a:r>
            <a:r>
              <a:rPr lang="ru-RU" sz="1800" dirty="0" err="1"/>
              <a:t>елдерде</a:t>
            </a:r>
            <a:r>
              <a:rPr lang="ru-RU" sz="1800" dirty="0"/>
              <a:t> </a:t>
            </a:r>
            <a:r>
              <a:rPr lang="ru-RU" sz="1800" dirty="0" err="1"/>
              <a:t>Үкімет</a:t>
            </a:r>
            <a:r>
              <a:rPr lang="ru-RU" sz="1800" dirty="0"/>
              <a:t> </a:t>
            </a:r>
            <a:r>
              <a:rPr lang="ru-RU" sz="1800" dirty="0" err="1"/>
              <a:t>ынталандыратын</a:t>
            </a:r>
            <a:r>
              <a:rPr lang="ru-RU" sz="1800" dirty="0"/>
              <a:t> </a:t>
            </a:r>
            <a:r>
              <a:rPr lang="ru-RU" sz="1800" dirty="0" err="1"/>
              <a:t>тауарлар</a:t>
            </a:r>
            <a:r>
              <a:rPr lang="ru-RU" sz="1800" dirty="0"/>
              <a:t> мен </a:t>
            </a:r>
            <a:r>
              <a:rPr lang="ru-RU" sz="1800" dirty="0" err="1"/>
              <a:t>қызметтерге</a:t>
            </a:r>
            <a:r>
              <a:rPr lang="ru-RU" sz="1800" dirty="0"/>
              <a:t> </a:t>
            </a:r>
            <a:r>
              <a:rPr lang="ru-RU" sz="1800" dirty="0" err="1"/>
              <a:t>жеңілдік</a:t>
            </a:r>
            <a:r>
              <a:rPr lang="ru-RU" sz="1800" dirty="0"/>
              <a:t> </a:t>
            </a:r>
            <a:r>
              <a:rPr lang="ru-RU" sz="1800" dirty="0" err="1"/>
              <a:t>мөлшерлемелері</a:t>
            </a:r>
            <a:r>
              <a:rPr lang="ru-RU" sz="1800" dirty="0"/>
              <a:t> </a:t>
            </a:r>
            <a:r>
              <a:rPr lang="ru-RU" sz="1800" dirty="0" err="1"/>
              <a:t>қолданылады</a:t>
            </a:r>
            <a:endParaRPr lang="ru-RU" sz="1800" dirty="0"/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F03A47AE-82C6-2EB1-6A4A-A58B6E7C56EE}"/>
              </a:ext>
            </a:extLst>
          </p:cNvPr>
          <p:cNvCxnSpPr>
            <a:cxnSpLocks/>
          </p:cNvCxnSpPr>
          <p:nvPr/>
        </p:nvCxnSpPr>
        <p:spPr>
          <a:xfrm>
            <a:off x="-25097" y="5902224"/>
            <a:ext cx="12192000" cy="0"/>
          </a:xfrm>
          <a:prstGeom prst="line">
            <a:avLst/>
          </a:prstGeom>
          <a:ln w="38100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e4pFootnotes">
            <a:extLst>
              <a:ext uri="{FF2B5EF4-FFF2-40B4-BE49-F238E27FC236}">
                <a16:creationId xmlns:a16="http://schemas.microsoft.com/office/drawing/2014/main" id="{CFD94CE9-837C-A9F9-E03B-45820F74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5339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Дереккөз</a:t>
            </a:r>
            <a:r>
              <a:rPr lang="en-US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</a:t>
            </a:r>
            <a:r>
              <a:rPr lang="ru-RU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ЭЫДҰ, ҰЭМ</a:t>
            </a:r>
            <a:endParaRPr lang="en-US" sz="800" i="1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905024E-2AAB-69FB-E67A-81A278B423A2}"/>
              </a:ext>
            </a:extLst>
          </p:cNvPr>
          <p:cNvSpPr txBox="1"/>
          <p:nvPr/>
        </p:nvSpPr>
        <p:spPr>
          <a:xfrm>
            <a:off x="9182100" y="158234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Қазақстандағыдан </a:t>
            </a:r>
            <a:r>
              <a:rPr lang="ru-RU" dirty="0" err="1"/>
              <a:t>төмен</a:t>
            </a:r>
            <a:r>
              <a:rPr lang="ru-RU" dirty="0"/>
              <a:t> ҚҚС </a:t>
            </a:r>
            <a:r>
              <a:rPr lang="ru-RU" dirty="0" err="1"/>
              <a:t>мөлшерлемесі</a:t>
            </a:r>
            <a:r>
              <a:rPr lang="ru-RU" dirty="0"/>
              <a:t> </a:t>
            </a:r>
            <a:r>
              <a:rPr lang="ru-RU" dirty="0" err="1"/>
              <a:t>дамыған</a:t>
            </a:r>
            <a:r>
              <a:rPr lang="ru-RU" dirty="0"/>
              <a:t> </a:t>
            </a:r>
            <a:r>
              <a:rPr lang="ru-RU" dirty="0" err="1"/>
              <a:t>Жапония</a:t>
            </a:r>
            <a:r>
              <a:rPr lang="ru-RU" dirty="0"/>
              <a:t> мен </a:t>
            </a:r>
            <a:r>
              <a:rPr lang="ru-RU" dirty="0" err="1"/>
              <a:t>Кореяға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, </a:t>
            </a:r>
            <a:r>
              <a:rPr lang="ru-RU" dirty="0" err="1"/>
              <a:t>мұнда</a:t>
            </a:r>
            <a:r>
              <a:rPr lang="ru-RU" dirty="0"/>
              <a:t> ҚҚС </a:t>
            </a:r>
            <a:r>
              <a:rPr lang="ru-RU" dirty="0" err="1"/>
              <a:t>жинау</a:t>
            </a:r>
            <a:r>
              <a:rPr lang="ru-RU" dirty="0"/>
              <a:t> </a:t>
            </a:r>
            <a:r>
              <a:rPr lang="ru-RU" dirty="0" err="1"/>
              <a:t>коэффициенті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(72-73% </a:t>
            </a:r>
            <a:r>
              <a:rPr lang="ru-RU" dirty="0" err="1"/>
              <a:t>жетеді</a:t>
            </a:r>
            <a:r>
              <a:rPr lang="ru-RU" dirty="0"/>
              <a:t>),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өндіруші</a:t>
            </a:r>
            <a:r>
              <a:rPr lang="ru-RU" dirty="0"/>
              <a:t> араб </a:t>
            </a:r>
            <a:r>
              <a:rPr lang="ru-RU" dirty="0" err="1"/>
              <a:t>елдері</a:t>
            </a:r>
            <a:r>
              <a:rPr lang="ru-RU" dirty="0"/>
              <a:t> мен </a:t>
            </a:r>
            <a:r>
              <a:rPr lang="ru-RU" dirty="0" err="1"/>
              <a:t>салық</a:t>
            </a:r>
            <a:r>
              <a:rPr lang="ru-RU" dirty="0"/>
              <a:t> </a:t>
            </a:r>
            <a:r>
              <a:rPr lang="ru-RU" dirty="0" err="1"/>
              <a:t>оффшорлары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35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8897D20F-C413-06D1-88DF-F5790B961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84E49AE-E69A-2C75-3EB0-2BA1B24618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8249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think-cell Slide" r:id="rId30" imgW="473" imgH="473" progId="TCLayout.ActiveDocument.1">
                  <p:embed/>
                </p:oleObj>
              </mc:Choice>
              <mc:Fallback>
                <p:oleObj name="think-cell Slide" r:id="rId30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4E49AE-E69A-2C75-3EB0-2BA1B2461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F9A637B4-2542-38F8-037A-2AE7E3C79C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400" y="179446"/>
            <a:ext cx="11370293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646C"/>
              </a:buClr>
              <a:buSzPts val="2000"/>
            </a:pPr>
            <a:r>
              <a:rPr lang="ru-RU" sz="2400" dirty="0">
                <a:ea typeface="Arial"/>
                <a:cs typeface="Arial"/>
                <a:sym typeface="Arial"/>
              </a:rPr>
              <a:t>Қазақстанда ҚҚС </a:t>
            </a:r>
            <a:r>
              <a:rPr lang="ru-RU" sz="2400" dirty="0" err="1">
                <a:ea typeface="Arial"/>
                <a:cs typeface="Arial"/>
                <a:sym typeface="Arial"/>
              </a:rPr>
              <a:t>жинау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коэффициенті</a:t>
            </a:r>
            <a:r>
              <a:rPr lang="ru-RU" sz="2400" dirty="0">
                <a:ea typeface="Arial"/>
                <a:cs typeface="Arial"/>
                <a:sym typeface="Arial"/>
              </a:rPr>
              <a:t> 34% </a:t>
            </a:r>
            <a:r>
              <a:rPr lang="ru-RU" sz="2400" dirty="0" err="1">
                <a:ea typeface="Arial"/>
                <a:cs typeface="Arial"/>
                <a:sym typeface="Arial"/>
              </a:rPr>
              <a:t>құрайды</a:t>
            </a:r>
            <a:r>
              <a:rPr lang="ru-RU" sz="2400" dirty="0">
                <a:ea typeface="Arial"/>
                <a:cs typeface="Arial"/>
                <a:sym typeface="Arial"/>
              </a:rPr>
              <a:t>, </a:t>
            </a:r>
            <a:r>
              <a:rPr lang="ru-RU" sz="2400" dirty="0" err="1">
                <a:ea typeface="Arial"/>
                <a:cs typeface="Arial"/>
                <a:sym typeface="Arial"/>
              </a:rPr>
              <a:t>басқа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елдермен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салыстырғанда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айтарлықтай</a:t>
            </a:r>
            <a:r>
              <a:rPr lang="ru-RU" sz="2400" dirty="0"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ea typeface="Arial"/>
                <a:cs typeface="Arial"/>
                <a:sym typeface="Arial"/>
              </a:rPr>
              <a:t>төмен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ee4pFootnotes">
            <a:extLst>
              <a:ext uri="{FF2B5EF4-FFF2-40B4-BE49-F238E27FC236}">
                <a16:creationId xmlns:a16="http://schemas.microsoft.com/office/drawing/2014/main" id="{4A806F08-E8E0-9F1A-AB58-4A1586CA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6401534"/>
            <a:ext cx="1548000" cy="15388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Дереккөз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ЭЫДҰ, 2022 </a:t>
            </a:r>
            <a:endParaRPr lang="en-US" sz="1000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DDA6403-CC56-1DEF-E43B-526A647ED633}"/>
              </a:ext>
            </a:extLst>
          </p:cNvPr>
          <p:cNvSpPr/>
          <p:nvPr/>
        </p:nvSpPr>
        <p:spPr>
          <a:xfrm>
            <a:off x="418212" y="1162300"/>
            <a:ext cx="8447995" cy="388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defRPr/>
            </a:pP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Әр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түрлі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елдердегі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ҚҚС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жинау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коэффициенті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2022, %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9C2D804-2E03-8647-A0EB-96227311F0DE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620628"/>
            <a:ext cx="1116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3677618-63F4-A1B6-0C2A-AD5079B24C2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6270333"/>
              </p:ext>
            </p:extLst>
          </p:nvPr>
        </p:nvGraphicFramePr>
        <p:xfrm>
          <a:off x="384175" y="2192338"/>
          <a:ext cx="11347450" cy="274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FA20CC7-1E14-7384-C641-E6927F3B1DC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09575" y="4914900"/>
            <a:ext cx="1046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 err="1">
                <a:solidFill>
                  <a:srgbClr val="00646C"/>
                </a:solidFill>
              </a:rPr>
              <a:t>Қазақстан</a:t>
            </a:r>
            <a:endParaRPr lang="ru-RU" sz="1600" dirty="0">
              <a:solidFill>
                <a:srgbClr val="00646C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0C5AA8B-BEAD-077D-E4E4-D871CAF75D9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566863" y="4914900"/>
            <a:ext cx="5953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err="1"/>
              <a:t>Түркия</a:t>
            </a:r>
            <a:endParaRPr lang="ru-RU" sz="14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376251-9889-7743-727C-4E693091032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486026" y="4914900"/>
            <a:ext cx="619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AF678F-7796-4B6B-9359-558910E17CA7}" type="datetime'''''''''''''''''''И''''т''ал''''''ия'''''''">
              <a:rPr lang="ru-RU" altLang="en-US" sz="1400" smtClean="0"/>
              <a:pPr/>
              <a:t>Италия</a:t>
            </a:fld>
            <a:endParaRPr lang="ru-RU" sz="140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9517994-7A2D-15C3-DF16-E324B8F327C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421063" y="4914900"/>
            <a:ext cx="6127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037A77-167C-4876-ABCD-136D0A5AFE67}" type="datetime'''''''''''''К''''''а''''''''''''на''''да'">
              <a:rPr lang="ru-RU" altLang="en-US" sz="1400" smtClean="0"/>
              <a:pPr/>
              <a:t>Канада</a:t>
            </a:fld>
            <a:endParaRPr lang="ru-RU" sz="14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A928F8-5FA6-29ED-8D8D-345F4560955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254501" y="4914900"/>
            <a:ext cx="8112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41C722F-FC4D-48E0-B618-8B8C01BBDDC0}" type="datetime'Ге''''''''''''''''''р''м''а''''''''''''''''н''''и''''''''я'">
              <a:rPr lang="ru-RU" altLang="en-US" sz="1400" smtClean="0"/>
              <a:pPr/>
              <a:t>Германия</a:t>
            </a:fld>
            <a:endParaRPr lang="ru-RU" sz="140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9081272-291D-F886-8452-E4DDCF61E5E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205414" y="4914901"/>
            <a:ext cx="771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/>
              <a:t>ЭЫДҰ </a:t>
            </a:r>
            <a:r>
              <a:rPr lang="ru-RU" altLang="en-US" sz="1400" dirty="0" err="1"/>
              <a:t>бойынша</a:t>
            </a:r>
            <a:r>
              <a:rPr lang="ru-RU" altLang="en-US" sz="1400" dirty="0"/>
              <a:t> </a:t>
            </a:r>
            <a:r>
              <a:rPr lang="ru-RU" altLang="en-US" sz="1400" dirty="0" err="1"/>
              <a:t>орташа</a:t>
            </a:r>
            <a:endParaRPr lang="ru-RU" sz="14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E6054F2-C282-E3A1-ECE0-F47EC79F9DA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267450" y="4914900"/>
            <a:ext cx="5127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2887DC-B482-4D25-A3DC-2F4B8F9C8B02}" type="datetime'''''''''''''''''''''''''Че''''хи''''''''''''''''''я'''">
              <a:rPr lang="ru-RU" altLang="en-US" sz="1400" smtClean="0"/>
              <a:pPr/>
              <a:t>Чехия</a:t>
            </a:fld>
            <a:endParaRPr lang="ru-RU" sz="14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3E6054F2-C282-E3A1-ECE0-F47EC79F9DA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059614" y="4914900"/>
            <a:ext cx="7921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67532C-3ED8-4980-B0B8-1ED12A369412}" type="datetime'''''''''''''''Но''''''''''р''''вег''''и''''''я'''''''''''''">
              <a:rPr lang="ru-RU" altLang="en-US" sz="1400" smtClean="0"/>
              <a:pPr/>
              <a:t>Норвегия</a:t>
            </a:fld>
            <a:endParaRPr lang="ru-RU" sz="14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27D6FA0-2BA3-1FE0-673B-AE77261ECC3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905750" y="4914900"/>
            <a:ext cx="963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B82E058-E8B2-4346-83F8-AF7B95ED1402}" type="datetime'''Ш''''ве''''''''''''''''й''''''ц''''''''ар''и''''я'''">
              <a:rPr lang="ru-RU" altLang="en-US" sz="1400" smtClean="0"/>
              <a:pPr/>
              <a:t>Швейцария</a:t>
            </a:fld>
            <a:endParaRPr lang="ru-RU" sz="14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4108F5-2A34-140C-37B9-F4CFAF3295D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002714" y="4914900"/>
            <a:ext cx="631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err="1"/>
              <a:t>Жапония</a:t>
            </a:r>
            <a:endParaRPr lang="ru-RU" sz="14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4F7231D-A272-90A7-81DB-D4EE4EB05C7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996488" y="4914900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1AC732-AAF3-4E5A-9FEC-29B96E428E6D}" type="datetime'''Ко''''''''''''''''''р''''е''''''я'''''''''''''''''''''">
              <a:rPr lang="ru-RU" altLang="en-US" sz="1400" smtClean="0"/>
              <a:pPr/>
              <a:t>Корея</a:t>
            </a:fld>
            <a:endParaRPr lang="ru-RU" sz="14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8AAAD83-57DF-B254-E5C4-73C2DE218B2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831514" y="4914900"/>
            <a:ext cx="703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75A4DF-2317-4BF3-B0FE-2234EA917B89}" type="datetime'''''Э''''''ст''''''''он''''''ия'''''''''''''''''''''''''''''''">
              <a:rPr lang="ru-RU" altLang="en-US" sz="1400" smtClean="0"/>
              <a:pPr/>
              <a:t>Эстония</a:t>
            </a:fld>
            <a:endParaRPr lang="ru-RU" sz="140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5E72BA6-27BB-4DCE-77AA-6A8EA924AA2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69925" y="3367088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6F435D-05D9-4744-A811-6DBE6D7F2737}" type="datetime'''''''''3''''''''''''4''''''''''''%'">
              <a:rPr lang="ru-RU" altLang="en-US" sz="1800" smtClean="0"/>
              <a:pPr/>
              <a:t>34%</a:t>
            </a:fld>
            <a:endParaRPr lang="ru-RU" sz="180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33CE597-86DE-01FD-AC3C-388ABE37F13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601788" y="3013075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A179FFE-FE97-4C8C-8C8C-682A29D0B1AA}" type="datetime'''''''''''''''44''%'''''''''''''''''''''''''''''''''''''">
              <a:rPr lang="ru-RU" altLang="en-US" sz="1800" smtClean="0"/>
              <a:pPr/>
              <a:t>44%</a:t>
            </a:fld>
            <a:endParaRPr lang="ru-RU" sz="1800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16BB765-F39F-5BCA-D8FE-C57019BB22F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533650" y="299561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C495939-25BC-4A0D-B884-894DE9B7F5B2}" type="datetime'''4''''5''''''''''''''''''%'''''''''''''''''''''''''''''''''''">
              <a:rPr lang="ru-RU" altLang="en-US" sz="1800" smtClean="0"/>
              <a:pPr/>
              <a:t>45%</a:t>
            </a:fld>
            <a:endParaRPr lang="ru-RU" sz="18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67898D8-AD26-6EE0-8878-2D4E3C7DF63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465513" y="2800350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6D7D620-BFF1-42A5-930C-E9887DF145D4}" type="datetime'''''''''''5''''''''0''''''''%'">
              <a:rPr lang="ru-RU" altLang="en-US" sz="1800" smtClean="0"/>
              <a:pPr/>
              <a:t>50%</a:t>
            </a:fld>
            <a:endParaRPr lang="ru-RU" sz="18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6B6F1BE-277F-DC31-D9DE-1792F0117864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397375" y="257016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643170-631B-4D69-9028-0A6E78506526}" type="datetime'''''''5''''''''''''''''''''''''''7''''''''''''''%'''''''''">
              <a:rPr lang="ru-RU" altLang="en-US" sz="1800" smtClean="0"/>
              <a:pPr/>
              <a:t>57%</a:t>
            </a:fld>
            <a:endParaRPr lang="ru-RU" sz="18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D3A8713-A6FC-8F6F-3575-93467A0AA7F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329238" y="2533650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B60B487-9131-4F00-8050-1741B9ED0CF8}" type="datetime'''''''''''5''''''''''''''''''''''''''''''''8''%'''''">
              <a:rPr lang="ru-RU" altLang="en-US" sz="1800" smtClean="0"/>
              <a:pPr/>
              <a:t>58%</a:t>
            </a:fld>
            <a:endParaRPr lang="ru-RU" sz="18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C1A9E55-EC67-D981-316C-B2C61F03259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261100" y="246221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97689C-921B-47AD-9A61-A698775C7D87}" type="datetime'''''''''''''6''0''''''''''''''''''''''''''%'''">
              <a:rPr lang="ru-RU" altLang="en-US" sz="1800" smtClean="0"/>
              <a:pPr/>
              <a:t>60%</a:t>
            </a:fld>
            <a:endParaRPr lang="ru-RU" sz="18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4C1A9E55-EC67-D981-316C-B2C61F032591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192963" y="246221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9D2E0B-3A1B-4B3E-841B-FA1BD3454974}" type="datetime'''''''''''''''''''''''''''''''''''''''''6''''''''''''''''0''%'">
              <a:rPr lang="ru-RU" altLang="en-US" sz="1800" smtClean="0"/>
              <a:pPr/>
              <a:t>60%</a:t>
            </a:fld>
            <a:endParaRPr lang="ru-RU" sz="18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221618F-232C-2525-5C25-2AF67EF39D35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124825" y="212566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1EE3F3D-D8A2-491C-9FBF-07E1CFA0E9D6}" type="datetime'''''6''''''''''''''''''''''''9%'''''">
              <a:rPr lang="ru-RU" altLang="en-US" sz="1800" smtClean="0"/>
              <a:pPr/>
              <a:t>69%</a:t>
            </a:fld>
            <a:endParaRPr lang="ru-RU" sz="18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D3BB1A-F1E6-EFAA-0B8A-97B478D8BA5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9056688" y="2019300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E74989-5C46-4010-81DA-439433344952}" type="datetime'''''''''''''''''''''''''''''7''''''''''''2''%'">
              <a:rPr lang="ru-RU" altLang="en-US" sz="1800" smtClean="0"/>
              <a:pPr/>
              <a:t>72%</a:t>
            </a:fld>
            <a:endParaRPr lang="ru-RU" sz="18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9A58CDA-6D6F-BA48-E172-B1C181246DA9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9988550" y="2001837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845F28-A94A-4EF5-A702-844F9BC78FD9}" type="datetime'''''''''7''''''''3''''''''''''''''%'''''''''''''''''''''''''">
              <a:rPr lang="ru-RU" altLang="en-US" sz="1800" smtClean="0"/>
              <a:pPr/>
              <a:t>73%</a:t>
            </a:fld>
            <a:endParaRPr lang="ru-RU" sz="18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E4F89A4-6D9F-3E68-D3A1-43E6283E57E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920413" y="2001837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33C7F70-C292-4D69-8A51-18E257826610}" type="datetime'''''''''7''''''''''''''''''''''''''3''''''''''''%'">
              <a:rPr lang="ru-RU" altLang="en-US" sz="1800" smtClean="0"/>
              <a:pPr/>
              <a:t>73%</a:t>
            </a:fld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A2D67-83F1-E81D-42B9-E5F0B3507E39}"/>
              </a:ext>
            </a:extLst>
          </p:cNvPr>
          <p:cNvSpPr txBox="1"/>
          <p:nvPr/>
        </p:nvSpPr>
        <p:spPr>
          <a:xfrm>
            <a:off x="418212" y="5487738"/>
            <a:ext cx="11313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Бұл коэффициент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елдегі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ҚҚС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жүйесінің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тиімділігін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көрсетеді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ҚҚС-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тан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түсетін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нақты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түсімдер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әлеуетке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қаншалықты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сәйкес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келеді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(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яғни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жеңілдіктер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жалтарулар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және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т. б. </a:t>
            </a:r>
            <a:r>
              <a:rPr lang="ru-RU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болмаса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0" name="ee4pFootnotes">
            <a:extLst>
              <a:ext uri="{FF2B5EF4-FFF2-40B4-BE49-F238E27FC236}">
                <a16:creationId xmlns:a16="http://schemas.microsoft.com/office/drawing/2014/main" id="{78BA3833-AACD-512B-EC34-45588228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838" y="6401534"/>
            <a:ext cx="9396000" cy="15388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*Қазақстан бойынша – 2024 жылға есеп. ҚР-дағы әлеуетті ҚҚС = 12%* 126,5 трлн. ЖҚҚ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= 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,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трлн</a:t>
            </a:r>
            <a:r>
              <a:rPr lang="kk-KZ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. Келесі 5,2 </a:t>
            </a:r>
            <a:r>
              <a:rPr lang="kk-KZ" sz="1000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трлн</a:t>
            </a:r>
            <a:r>
              <a:rPr lang="kk-KZ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(2024 ж. ҚҚС фактісі)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/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15,2 трлн. = 34%</a:t>
            </a:r>
            <a:endParaRPr lang="en-US" sz="1000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72413"/>
              </p:ext>
            </p:extLst>
          </p:nvPr>
        </p:nvGraphicFramePr>
        <p:xfrm>
          <a:off x="443133" y="1074798"/>
          <a:ext cx="11305734" cy="5436483"/>
        </p:xfrm>
        <a:graphic>
          <a:graphicData uri="http://schemas.openxmlformats.org/drawingml/2006/table">
            <a:tbl>
              <a:tblPr/>
              <a:tblGrid>
                <a:gridCol w="7951567">
                  <a:extLst>
                    <a:ext uri="{9D8B030D-6E8A-4147-A177-3AD203B41FA5}">
                      <a16:colId xmlns:a16="http://schemas.microsoft.com/office/drawing/2014/main" val="774967312"/>
                    </a:ext>
                  </a:extLst>
                </a:gridCol>
                <a:gridCol w="3354167">
                  <a:extLst>
                    <a:ext uri="{9D8B030D-6E8A-4147-A177-3AD203B41FA5}">
                      <a16:colId xmlns:a16="http://schemas.microsoft.com/office/drawing/2014/main" val="3264774141"/>
                    </a:ext>
                  </a:extLst>
                </a:gridCol>
              </a:tblGrid>
              <a:tr h="1195402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3" marR="62213" marT="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ҚҚС-16%;</a:t>
                      </a:r>
                    </a:p>
                    <a:p>
                      <a:pPr marL="0" marR="0" lvl="0" indent="0" algn="ctr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ҚҚС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шегі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- 15 млн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теңге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ctr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сараланған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ҚҚС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мөлшерлемесі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ctr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СНР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шегі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- 2,36 млрд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теңге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213" marR="62213" marT="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768784"/>
                  </a:ext>
                </a:extLst>
              </a:tr>
              <a:tr h="364750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ӘЭДБ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ЖІӨ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өсуі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), %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405360"/>
                  </a:ext>
                </a:extLst>
              </a:tr>
              <a:tr h="654960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ҚҚС (-)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мемлекеттік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шығыстар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мультипликаторының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(+)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өсуін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ескере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отырып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ЖІӨ-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нің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болжамды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өсуі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%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544211"/>
                  </a:ext>
                </a:extLst>
              </a:tr>
              <a:tr h="459358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ӘЭДБ-мен </a:t>
                      </a:r>
                      <a:r>
                        <a:rPr kumimoji="0" lang="ru-RU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айырмашылық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ru-RU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экономикалық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белсенділіктің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өзгеруіне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700539"/>
                  </a:ext>
                </a:extLst>
              </a:tr>
              <a:tr h="364750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Қосымша инфляция, п. п.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+2,5-3,0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443050"/>
                  </a:ext>
                </a:extLst>
              </a:tr>
              <a:tr h="481856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Қосымша ҚҚС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түсімі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(ЭЭДБ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айырмашылығы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), трлн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3,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tr-TR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46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859214"/>
                  </a:ext>
                </a:extLst>
              </a:tr>
              <a:tr h="685007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Фото БП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ММ, АӘК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зейнетақыны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индекстеуге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бюджеттен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қосымша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шығындар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трлн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-0,6</a:t>
                      </a:r>
                      <a:endParaRPr kumimoji="0" lang="tr-TR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373921"/>
                  </a:ext>
                </a:extLst>
              </a:tr>
              <a:tr h="653669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Басқа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көздер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есебінен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қосымша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түсімдер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жаңа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СК), трлн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873110"/>
                  </a:ext>
                </a:extLst>
              </a:tr>
              <a:tr h="415449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Бюджетке </a:t>
                      </a:r>
                      <a:r>
                        <a:rPr kumimoji="0" lang="ru-RU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түсетін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түсімдердің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жиыны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трлн </a:t>
                      </a:r>
                      <a:r>
                        <a:rPr kumimoji="0" lang="ru-RU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03544"/>
                  </a:ext>
                </a:extLst>
              </a:tr>
            </a:tbl>
          </a:graphicData>
        </a:graphic>
      </p:graphicFrame>
      <p:sp>
        <p:nvSpPr>
          <p:cNvPr id="6" name="Google Shape;334;p3">
            <a:extLst>
              <a:ext uri="{FF2B5EF4-FFF2-40B4-BE49-F238E27FC236}">
                <a16:creationId xmlns:a16="http://schemas.microsoft.com/office/drawing/2014/main" id="{1BD7EEA2-67B4-DC71-82F6-A1AF4845BED9}"/>
              </a:ext>
            </a:extLst>
          </p:cNvPr>
          <p:cNvSpPr txBox="1">
            <a:spLocks/>
          </p:cNvSpPr>
          <p:nvPr/>
        </p:nvSpPr>
        <p:spPr>
          <a:xfrm>
            <a:off x="266700" y="179446"/>
            <a:ext cx="11836400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Макро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көрсеткіштер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түсімдерінің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және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республикалық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бюджет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кірістерінің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болжамы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646C"/>
              </a:solidFill>
              <a:effectLst/>
              <a:uLnTx/>
              <a:uFillTx/>
              <a:latin typeface="Arial" panose="020B0604020202020204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76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7B1E9-209C-854A-5A58-48B5EA3AF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DDD3B78-0FCA-3190-5504-74FF47B41A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0953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3A4E6E-E8FC-1DFE-00CD-C55005ADFC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7F1D5C-1B36-D480-7BF3-ACE70EC3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ru-RU" sz="2400" dirty="0"/>
              <a:t>Ауыл </a:t>
            </a:r>
            <a:r>
              <a:rPr lang="ru-RU" sz="2400" dirty="0" err="1"/>
              <a:t>шаруашылығы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босату</a:t>
            </a:r>
            <a:r>
              <a:rPr lang="ru-RU" sz="2400" dirty="0"/>
              <a:t> </a:t>
            </a:r>
            <a:r>
              <a:rPr lang="ru-RU" sz="2400" dirty="0" err="1"/>
              <a:t>ұсынылады</a:t>
            </a:r>
            <a:r>
              <a:rPr lang="ru-RU" sz="2400" dirty="0"/>
              <a:t>, ал </a:t>
            </a:r>
            <a:r>
              <a:rPr lang="ru-RU" sz="2400" dirty="0" err="1"/>
              <a:t>денсаулық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ҚҚС </a:t>
            </a:r>
            <a:r>
              <a:rPr lang="ru-RU" sz="2400" dirty="0" err="1"/>
              <a:t>мөлшерлемесі</a:t>
            </a:r>
            <a:r>
              <a:rPr lang="ru-RU" sz="2400" dirty="0"/>
              <a:t> </a:t>
            </a:r>
            <a:r>
              <a:rPr lang="ru-RU" sz="2400" dirty="0" err="1"/>
              <a:t>төмендейді</a:t>
            </a:r>
            <a:endParaRPr lang="ru-RU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602F23-587A-D204-D3F6-3E774631D9CC}"/>
              </a:ext>
            </a:extLst>
          </p:cNvPr>
          <p:cNvSpPr txBox="1"/>
          <p:nvPr/>
        </p:nvSpPr>
        <p:spPr>
          <a:xfrm>
            <a:off x="698500" y="1475736"/>
            <a:ext cx="31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46C"/>
                </a:solidFill>
              </a:rPr>
              <a:t>ҚҚС-</a:t>
            </a:r>
            <a:r>
              <a:rPr lang="ru-RU" dirty="0" err="1">
                <a:solidFill>
                  <a:srgbClr val="00646C"/>
                </a:solidFill>
              </a:rPr>
              <a:t>тан</a:t>
            </a:r>
            <a:r>
              <a:rPr lang="ru-RU" b="1" dirty="0">
                <a:solidFill>
                  <a:srgbClr val="00646C"/>
                </a:solidFill>
              </a:rPr>
              <a:t> </a:t>
            </a:r>
            <a:r>
              <a:rPr lang="ru-RU" b="1" dirty="0" err="1">
                <a:solidFill>
                  <a:srgbClr val="00646C"/>
                </a:solidFill>
              </a:rPr>
              <a:t>босату</a:t>
            </a:r>
            <a:endParaRPr lang="ru-RU" b="1" dirty="0">
              <a:solidFill>
                <a:srgbClr val="00646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5133F5-E02E-5E1F-7874-B2FC436C87A8}"/>
              </a:ext>
            </a:extLst>
          </p:cNvPr>
          <p:cNvSpPr txBox="1"/>
          <p:nvPr/>
        </p:nvSpPr>
        <p:spPr>
          <a:xfrm>
            <a:off x="698500" y="2849229"/>
            <a:ext cx="318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Аралық </a:t>
            </a:r>
            <a:r>
              <a:rPr lang="ru-RU" dirty="0" err="1"/>
              <a:t>мөлшерлеме</a:t>
            </a:r>
            <a:endParaRPr lang="ru-RU" dirty="0"/>
          </a:p>
          <a:p>
            <a:r>
              <a:rPr lang="ru-RU" sz="2400" b="1" dirty="0">
                <a:solidFill>
                  <a:srgbClr val="00646C"/>
                </a:solidFill>
              </a:rPr>
              <a:t>10%</a:t>
            </a:r>
            <a:endParaRPr lang="en-GB" b="1" dirty="0">
              <a:solidFill>
                <a:srgbClr val="00646C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B43E65-8AF2-5F95-5A56-F431A0EBCC89}"/>
              </a:ext>
            </a:extLst>
          </p:cNvPr>
          <p:cNvSpPr txBox="1"/>
          <p:nvPr/>
        </p:nvSpPr>
        <p:spPr>
          <a:xfrm>
            <a:off x="698500" y="4853665"/>
            <a:ext cx="318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Жалпы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</a:p>
          <a:p>
            <a:r>
              <a:rPr lang="ru-RU" dirty="0" err="1"/>
              <a:t>мөлшерлеме</a:t>
            </a:r>
            <a:r>
              <a:rPr lang="ru-RU" dirty="0"/>
              <a:t> </a:t>
            </a:r>
            <a:r>
              <a:rPr lang="ru-RU" sz="2400" b="1" dirty="0">
                <a:solidFill>
                  <a:srgbClr val="00646C"/>
                </a:solidFill>
              </a:rPr>
              <a:t>16%</a:t>
            </a:r>
            <a:endParaRPr lang="en-GB" b="1" dirty="0">
              <a:solidFill>
                <a:srgbClr val="00646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E42433-F5A3-EF39-6717-7D5D0F741309}"/>
              </a:ext>
            </a:extLst>
          </p:cNvPr>
          <p:cNvSpPr txBox="1"/>
          <p:nvPr/>
        </p:nvSpPr>
        <p:spPr>
          <a:xfrm>
            <a:off x="4152900" y="1475736"/>
            <a:ext cx="742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Ауыл </a:t>
            </a:r>
            <a:r>
              <a:rPr lang="ru-RU" dirty="0" err="1"/>
              <a:t>шаруашылығы</a:t>
            </a:r>
            <a:r>
              <a:rPr lang="ru-RU" dirty="0"/>
              <a:t> </a:t>
            </a:r>
            <a:r>
              <a:rPr lang="ru-RU" dirty="0" err="1"/>
              <a:t>өндірушілеріне</a:t>
            </a:r>
            <a:r>
              <a:rPr lang="ru-RU" dirty="0"/>
              <a:t> </a:t>
            </a:r>
            <a:r>
              <a:rPr lang="ru-RU" dirty="0" err="1"/>
              <a:t>босату</a:t>
            </a:r>
            <a:r>
              <a:rPr lang="ru-RU" dirty="0"/>
              <a:t> мен </a:t>
            </a:r>
            <a:r>
              <a:rPr lang="ru-RU" dirty="0" err="1"/>
              <a:t>жалпыға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  <a:r>
              <a:rPr lang="ru-RU" dirty="0" err="1"/>
              <a:t>мөлшерлеме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b="1" dirty="0" err="1"/>
              <a:t>таңдау</a:t>
            </a:r>
            <a:r>
              <a:rPr lang="ru-RU" b="1" dirty="0"/>
              <a:t> </a:t>
            </a:r>
            <a:r>
              <a:rPr lang="ru-RU" b="1" dirty="0" err="1"/>
              <a:t>құқығын</a:t>
            </a:r>
            <a:r>
              <a:rPr lang="ru-RU" b="1" dirty="0"/>
              <a:t> беру </a:t>
            </a:r>
            <a:r>
              <a:rPr lang="ru-RU" dirty="0" err="1"/>
              <a:t>ұсынылады</a:t>
            </a:r>
            <a:r>
              <a:rPr lang="ru-RU" dirty="0"/>
              <a:t> –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қызметінде</a:t>
            </a:r>
            <a:r>
              <a:rPr lang="ru-RU" dirty="0"/>
              <a:t> </a:t>
            </a:r>
            <a:r>
              <a:rPr lang="ru-RU" dirty="0" err="1"/>
              <a:t>қайсысы</a:t>
            </a:r>
            <a:r>
              <a:rPr lang="ru-RU" dirty="0"/>
              <a:t> </a:t>
            </a:r>
            <a:r>
              <a:rPr lang="ru-RU" dirty="0" err="1"/>
              <a:t>тиімдірек</a:t>
            </a:r>
            <a:r>
              <a:rPr lang="ru-RU" dirty="0"/>
              <a:t> </a:t>
            </a:r>
            <a:r>
              <a:rPr lang="ru-RU" dirty="0" err="1"/>
              <a:t>екеніне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AB3B4F-D2EA-F84F-B862-69F60FDFAF0C}"/>
              </a:ext>
            </a:extLst>
          </p:cNvPr>
          <p:cNvSpPr txBox="1"/>
          <p:nvPr/>
        </p:nvSpPr>
        <p:spPr>
          <a:xfrm>
            <a:off x="4152900" y="2849229"/>
            <a:ext cx="74295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Әлеуметтік </a:t>
            </a:r>
            <a:r>
              <a:rPr lang="ru-RU" dirty="0" err="1"/>
              <a:t>маңыздылығына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саласы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төмендетілген</a:t>
            </a:r>
            <a:r>
              <a:rPr lang="ru-RU" dirty="0"/>
              <a:t> </a:t>
            </a:r>
            <a:r>
              <a:rPr lang="ru-RU" dirty="0" err="1"/>
              <a:t>мөлшерлеме</a:t>
            </a:r>
            <a:r>
              <a:rPr lang="ru-RU" dirty="0"/>
              <a:t> </a:t>
            </a:r>
            <a:r>
              <a:rPr lang="ru-RU" dirty="0" err="1"/>
              <a:t>ұсынылады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Сондай-ақ, </a:t>
            </a:r>
            <a:r>
              <a:rPr lang="ru-RU" dirty="0" err="1"/>
              <a:t>дамуды</a:t>
            </a:r>
            <a:r>
              <a:rPr lang="ru-RU" dirty="0"/>
              <a:t> </a:t>
            </a:r>
            <a:r>
              <a:rPr lang="ru-RU" dirty="0" err="1"/>
              <a:t>ынталандыру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мөлшерлеме</a:t>
            </a:r>
            <a:r>
              <a:rPr lang="ru-RU" dirty="0"/>
              <a:t> </a:t>
            </a:r>
            <a:r>
              <a:rPr lang="ru-RU" b="1" dirty="0"/>
              <a:t>туризм, </a:t>
            </a:r>
            <a:r>
              <a:rPr lang="en-US" b="1" dirty="0"/>
              <a:t>IT, </a:t>
            </a:r>
            <a:r>
              <a:rPr lang="ru-RU" b="1" dirty="0" err="1"/>
              <a:t>креативті</a:t>
            </a:r>
            <a:r>
              <a:rPr lang="ru-RU" b="1" dirty="0"/>
              <a:t> индустрия, </a:t>
            </a:r>
            <a:r>
              <a:rPr lang="ru-RU" b="1" dirty="0" err="1"/>
              <a:t>азық-түлік</a:t>
            </a:r>
            <a:r>
              <a:rPr lang="ru-RU" b="1" dirty="0"/>
              <a:t> </a:t>
            </a:r>
            <a:r>
              <a:rPr lang="ru-RU" dirty="0" err="1"/>
              <a:t>өндірісі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салалар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қарастырылады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4E60A5-1076-B808-C7F4-0CB77D21D4BD}"/>
              </a:ext>
            </a:extLst>
          </p:cNvPr>
          <p:cNvSpPr txBox="1"/>
          <p:nvPr/>
        </p:nvSpPr>
        <p:spPr>
          <a:xfrm>
            <a:off x="4152900" y="4853665"/>
            <a:ext cx="742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Көптеген </a:t>
            </a:r>
            <a:r>
              <a:rPr lang="ru-RU" dirty="0" err="1"/>
              <a:t>салаларда</a:t>
            </a:r>
            <a:r>
              <a:rPr lang="ru-RU" dirty="0"/>
              <a:t> </a:t>
            </a:r>
            <a:r>
              <a:rPr lang="ru-RU" dirty="0" err="1"/>
              <a:t>әкімшіліктің</a:t>
            </a:r>
            <a:r>
              <a:rPr lang="ru-RU" dirty="0"/>
              <a:t> </a:t>
            </a:r>
            <a:r>
              <a:rPr lang="ru-RU" dirty="0" err="1"/>
              <a:t>шарттары</a:t>
            </a:r>
            <a:r>
              <a:rPr lang="ru-RU" dirty="0"/>
              <a:t> мен </a:t>
            </a:r>
            <a:r>
              <a:rPr lang="ru-RU" dirty="0" err="1"/>
              <a:t>түсінігін</a:t>
            </a:r>
            <a:r>
              <a:rPr lang="ru-RU" dirty="0"/>
              <a:t> </a:t>
            </a:r>
            <a:r>
              <a:rPr lang="ru-RU" dirty="0" err="1"/>
              <a:t>теңестіру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осы </a:t>
            </a:r>
            <a:r>
              <a:rPr lang="ru-RU" dirty="0" err="1"/>
              <a:t>бірыңғай</a:t>
            </a:r>
            <a:r>
              <a:rPr lang="ru-RU" dirty="0"/>
              <a:t> </a:t>
            </a:r>
            <a:r>
              <a:rPr lang="ru-RU" dirty="0" err="1"/>
              <a:t>мөлшерлеме</a:t>
            </a:r>
            <a:r>
              <a:rPr lang="ru-RU" dirty="0"/>
              <a:t> </a:t>
            </a:r>
            <a:r>
              <a:rPr lang="ru-RU" dirty="0" err="1"/>
              <a:t>ұсынылады</a:t>
            </a:r>
            <a:endParaRPr lang="ru-RU" dirty="0"/>
          </a:p>
        </p:txBody>
      </p:sp>
      <p:cxnSp>
        <p:nvCxnSpPr>
          <p:cNvPr id="33" name="Прямая соединительная линия 144">
            <a:extLst>
              <a:ext uri="{FF2B5EF4-FFF2-40B4-BE49-F238E27FC236}">
                <a16:creationId xmlns:a16="http://schemas.microsoft.com/office/drawing/2014/main" id="{ECC410B1-83F6-706E-C1AF-5666C191604D}"/>
              </a:ext>
            </a:extLst>
          </p:cNvPr>
          <p:cNvCxnSpPr>
            <a:cxnSpLocks/>
          </p:cNvCxnSpPr>
          <p:nvPr/>
        </p:nvCxnSpPr>
        <p:spPr>
          <a:xfrm flipH="1">
            <a:off x="696000" y="2616527"/>
            <a:ext cx="1080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34" name="Прямая соединительная линия 144">
            <a:extLst>
              <a:ext uri="{FF2B5EF4-FFF2-40B4-BE49-F238E27FC236}">
                <a16:creationId xmlns:a16="http://schemas.microsoft.com/office/drawing/2014/main" id="{C52B23A4-BE97-EEE8-C953-8A70B2E7E5C3}"/>
              </a:ext>
            </a:extLst>
          </p:cNvPr>
          <p:cNvCxnSpPr>
            <a:cxnSpLocks/>
          </p:cNvCxnSpPr>
          <p:nvPr/>
        </p:nvCxnSpPr>
        <p:spPr>
          <a:xfrm flipH="1">
            <a:off x="696000" y="4610427"/>
            <a:ext cx="1080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36" name="Прямая соединительная линия 144">
            <a:extLst>
              <a:ext uri="{FF2B5EF4-FFF2-40B4-BE49-F238E27FC236}">
                <a16:creationId xmlns:a16="http://schemas.microsoft.com/office/drawing/2014/main" id="{DFF9C781-06A4-F07E-8323-E0350E4532D7}"/>
              </a:ext>
            </a:extLst>
          </p:cNvPr>
          <p:cNvCxnSpPr>
            <a:cxnSpLocks/>
          </p:cNvCxnSpPr>
          <p:nvPr/>
        </p:nvCxnSpPr>
        <p:spPr>
          <a:xfrm flipV="1">
            <a:off x="3807500" y="1475736"/>
            <a:ext cx="0" cy="4320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0372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C01F2-DB4E-F6D3-29B9-8A71243A3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E0AB5FA-B8C9-0836-7227-33F95A951A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5988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0AB5FA-B8C9-0836-7227-33F95A951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FB0FEA-5ECA-AA3D-9391-7AA57AF4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78" y="160640"/>
            <a:ext cx="11478830" cy="704246"/>
          </a:xfrm>
        </p:spPr>
        <p:txBody>
          <a:bodyPr vert="horz">
            <a:noAutofit/>
          </a:bodyPr>
          <a:lstStyle/>
          <a:p>
            <a:pPr algn="just"/>
            <a:r>
              <a:rPr lang="ru-RU" sz="2400" dirty="0"/>
              <a:t>Неліктен 15 миллион </a:t>
            </a:r>
            <a:r>
              <a:rPr lang="ru-RU" sz="2400" dirty="0" err="1"/>
              <a:t>теңге</a:t>
            </a:r>
            <a:r>
              <a:rPr lang="ru-RU" sz="2400" dirty="0"/>
              <a:t> </a:t>
            </a:r>
            <a:r>
              <a:rPr lang="ru-RU" sz="2400" dirty="0" err="1"/>
              <a:t>шегі</a:t>
            </a:r>
            <a:r>
              <a:rPr lang="ru-RU" sz="2400" dirty="0"/>
              <a:t>: </a:t>
            </a:r>
            <a:r>
              <a:rPr lang="ru-RU" sz="2400" dirty="0" err="1"/>
              <a:t>төлеушілердің</a:t>
            </a:r>
            <a:r>
              <a:rPr lang="ru-RU" sz="2400" dirty="0"/>
              <a:t> 86%-ы КҚ </a:t>
            </a:r>
            <a:r>
              <a:rPr lang="ru-RU" sz="2400" dirty="0" err="1"/>
              <a:t>негізінде</a:t>
            </a:r>
            <a:r>
              <a:rPr lang="ru-RU" sz="2400" dirty="0"/>
              <a:t> </a:t>
            </a:r>
            <a:r>
              <a:rPr lang="ru-RU" sz="2400" dirty="0" err="1"/>
              <a:t>айналымдар</a:t>
            </a:r>
            <a:r>
              <a:rPr lang="ru-RU" sz="2400" dirty="0"/>
              <a:t> осы </a:t>
            </a:r>
            <a:r>
              <a:rPr lang="ru-RU" sz="2400" dirty="0" err="1"/>
              <a:t>шекті</a:t>
            </a:r>
            <a:r>
              <a:rPr lang="ru-RU" sz="2400" dirty="0"/>
              <a:t> </a:t>
            </a:r>
            <a:r>
              <a:rPr lang="ru-RU" sz="2400" dirty="0" err="1"/>
              <a:t>мәннен</a:t>
            </a:r>
            <a:r>
              <a:rPr lang="ru-RU" sz="2400" dirty="0"/>
              <a:t> </a:t>
            </a:r>
            <a:r>
              <a:rPr lang="ru-RU" sz="2400" dirty="0" err="1"/>
              <a:t>аспайды</a:t>
            </a:r>
            <a:endParaRPr lang="ru-RU" sz="24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4584174-45B4-7CFD-9A1E-9966D41BC0FB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03830380"/>
              </p:ext>
            </p:extLst>
          </p:nvPr>
        </p:nvGraphicFramePr>
        <p:xfrm>
          <a:off x="963613" y="2001838"/>
          <a:ext cx="4106862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9CAD957-EBBF-7332-8A3F-3BB766AEFFE0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01600894"/>
              </p:ext>
            </p:extLst>
          </p:nvPr>
        </p:nvGraphicFramePr>
        <p:xfrm>
          <a:off x="6819900" y="2225675"/>
          <a:ext cx="3565525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5C3D7E32-FD65-6EF2-0F19-264324B6ACE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064125" y="2505075"/>
            <a:ext cx="841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 err="1"/>
              <a:t>Нөлдік</a:t>
            </a:r>
            <a:endParaRPr lang="en-GB" sz="1600" dirty="0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DE34B72A-D75B-A93D-1C31-C062A9AE068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064124" y="3117850"/>
            <a:ext cx="1371601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/>
              <a:t>1-ден 15 млн </a:t>
            </a:r>
            <a:r>
              <a:rPr lang="ru-RU" altLang="en-US" sz="1600" dirty="0" err="1"/>
              <a:t>дейін</a:t>
            </a:r>
            <a:endParaRPr lang="en-GB" sz="1600" dirty="0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7464779A-ED95-0ED5-3D4C-F0FEA79E7E7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973003" y="3732213"/>
            <a:ext cx="157543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/>
              <a:t>15-тен 50 млн </a:t>
            </a:r>
            <a:r>
              <a:rPr lang="ru-RU" altLang="en-US" sz="1600" dirty="0" err="1"/>
              <a:t>дейін</a:t>
            </a:r>
            <a:endParaRPr lang="en-GB" sz="1600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69A907D3-1034-D9C2-4948-AB1B5BD30BF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896803" y="4346575"/>
            <a:ext cx="176434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/>
              <a:t>50-ден 100 млн </a:t>
            </a:r>
            <a:r>
              <a:rPr lang="ru-RU" altLang="en-US" sz="1600" dirty="0" err="1"/>
              <a:t>дейін</a:t>
            </a:r>
            <a:endParaRPr lang="en-GB" sz="1600" dirty="0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926B4474-34EB-548F-7EF2-2C92344F015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770408" y="4959350"/>
            <a:ext cx="2003454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/>
              <a:t>100-ден 165 млн </a:t>
            </a:r>
            <a:r>
              <a:rPr lang="ru-RU" altLang="en-US" sz="1600" dirty="0" err="1"/>
              <a:t>дейін</a:t>
            </a:r>
            <a:endParaRPr lang="en-GB" sz="1600" dirty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B9C73C9C-D641-A9D1-FFA6-CB0CD2CAB2B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064125" y="5573713"/>
            <a:ext cx="14557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kk-KZ" sz="1600" dirty="0"/>
              <a:t>165 млн жоғары</a:t>
            </a:r>
            <a:endParaRPr lang="en-GB" sz="16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02D8C1A2-986A-B79C-C8EE-BA6AE300792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935788" y="2519363"/>
            <a:ext cx="1492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BDDE72A-A5A9-4F0E-9249-A335A7A0F44F}" type="datetime'''''''''''''''''''''''''0'''''''''''''''">
              <a:rPr lang="en-GB" altLang="en-US" sz="14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4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049AD47-F06B-AC02-796D-B80BF471845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572500" y="3132138"/>
            <a:ext cx="838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C4D1330-1EB2-4071-9307-7C61593E726B}" type="datetime'2'' 6''''''''''''''''''''3''''9'''''''' 0''0''''''''4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2 639 004</a:t>
            </a:fld>
            <a:endParaRPr lang="en-GB" sz="1400" dirty="0"/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58F79E56-09C2-55F6-C15B-F0C242D796C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9745663" y="3746500"/>
            <a:ext cx="838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B6F9BC1-A780-420B-91E6-3ECB6D51A722}" type="datetime'''4'' ''5''''''30'' ''''8''''''''2''''''''''''''''7''''''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4 530 827</a:t>
            </a:fld>
            <a:endParaRPr lang="en-GB" sz="14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EAAC9469-42E5-F5EF-418B-90B7A645E03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0328275" y="4360863"/>
            <a:ext cx="838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105A8A3-1D71-4158-87A2-1BB5FA0E28EA}" type="datetime'''''''5'''''''' 4''''''''''''''''7''''''''''0 ''''''''''627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5 470 627</a:t>
            </a:fld>
            <a:endParaRPr lang="en-GB" sz="14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0E1B4E24-5303-CE2F-4364-EC413AAC7E4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161213" y="4973638"/>
            <a:ext cx="6905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2F6C034-4FA7-469D-90DE-9AC1F7B34D6E}" type="datetime'''''''''3''''6''''3'''''''''''''' ''''''3''9''''8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363 398</a:t>
            </a:fld>
            <a:endParaRPr lang="en-GB" sz="1400" dirty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8B9E19B3-4C6F-0CEA-D8C4-9A3E6C66588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291388" y="5588000"/>
            <a:ext cx="6905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F7551F2-890B-4F99-8675-FED31F08CF95}" type="datetime'''''''5''''7''4 3''''''''''''5''''''''''''''''''''6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574 356</a:t>
            </a:fld>
            <a:endParaRPr lang="en-GB" sz="1400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5A24126-F379-5759-B476-1DFE50B089B3}"/>
              </a:ext>
            </a:extLst>
          </p:cNvPr>
          <p:cNvSpPr txBox="1"/>
          <p:nvPr/>
        </p:nvSpPr>
        <p:spPr>
          <a:xfrm>
            <a:off x="1092200" y="1344613"/>
            <a:ext cx="3606801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646C"/>
                </a:solidFill>
              </a:rPr>
              <a:t>Төлеушілер саны </a:t>
            </a:r>
            <a:r>
              <a:rPr lang="ru-RU" dirty="0" err="1">
                <a:solidFill>
                  <a:srgbClr val="00646C"/>
                </a:solidFill>
              </a:rPr>
              <a:t>бойынша</a:t>
            </a:r>
            <a:r>
              <a:rPr lang="ru-RU" dirty="0">
                <a:solidFill>
                  <a:srgbClr val="00646C"/>
                </a:solidFill>
              </a:rPr>
              <a:t>, </a:t>
            </a:r>
            <a:r>
              <a:rPr lang="ru-RU" dirty="0" err="1">
                <a:solidFill>
                  <a:srgbClr val="00646C"/>
                </a:solidFill>
              </a:rPr>
              <a:t>бірлікпен</a:t>
            </a:r>
            <a:endParaRPr lang="ru-RU" dirty="0">
              <a:solidFill>
                <a:srgbClr val="00646C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DE3F44C-B5C0-5D79-24DD-FBFFF1F1E1D5}"/>
              </a:ext>
            </a:extLst>
          </p:cNvPr>
          <p:cNvSpPr txBox="1"/>
          <p:nvPr/>
        </p:nvSpPr>
        <p:spPr>
          <a:xfrm>
            <a:off x="6819900" y="1344613"/>
            <a:ext cx="3482975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46C"/>
                </a:solidFill>
              </a:rPr>
              <a:t>Айналым </a:t>
            </a:r>
            <a:r>
              <a:rPr lang="ru-RU" dirty="0" err="1">
                <a:solidFill>
                  <a:srgbClr val="00646C"/>
                </a:solidFill>
              </a:rPr>
              <a:t>сомасы</a:t>
            </a:r>
            <a:r>
              <a:rPr lang="ru-RU" dirty="0">
                <a:solidFill>
                  <a:srgbClr val="00646C"/>
                </a:solidFill>
              </a:rPr>
              <a:t> </a:t>
            </a:r>
            <a:r>
              <a:rPr lang="ru-RU" dirty="0" err="1">
                <a:solidFill>
                  <a:srgbClr val="00646C"/>
                </a:solidFill>
              </a:rPr>
              <a:t>бойынша</a:t>
            </a:r>
            <a:r>
              <a:rPr lang="ru-RU" dirty="0">
                <a:solidFill>
                  <a:srgbClr val="00646C"/>
                </a:solidFill>
              </a:rPr>
              <a:t>, </a:t>
            </a:r>
            <a:br>
              <a:rPr lang="ru-RU" dirty="0">
                <a:solidFill>
                  <a:srgbClr val="00646C"/>
                </a:solidFill>
              </a:rPr>
            </a:br>
            <a:r>
              <a:rPr lang="ru-RU" dirty="0">
                <a:solidFill>
                  <a:srgbClr val="00646C"/>
                </a:solidFill>
              </a:rPr>
              <a:t>млн </a:t>
            </a:r>
            <a:r>
              <a:rPr lang="ru-RU" dirty="0" err="1">
                <a:solidFill>
                  <a:srgbClr val="00646C"/>
                </a:solidFill>
              </a:rPr>
              <a:t>теңге</a:t>
            </a:r>
            <a:endParaRPr lang="en-GB" dirty="0">
              <a:solidFill>
                <a:srgbClr val="00646C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A4C44DA-161A-BF31-F130-E3CD654C12BD}"/>
              </a:ext>
            </a:extLst>
          </p:cNvPr>
          <p:cNvSpPr txBox="1"/>
          <p:nvPr/>
        </p:nvSpPr>
        <p:spPr>
          <a:xfrm>
            <a:off x="520699" y="6388100"/>
            <a:ext cx="4740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Дереккөз: 2023 </a:t>
            </a:r>
            <a:r>
              <a:rPr lang="ru-RU" sz="1000" dirty="0" err="1"/>
              <a:t>жылғы</a:t>
            </a:r>
            <a:r>
              <a:rPr lang="ru-RU" sz="1000" dirty="0"/>
              <a:t> МКК </a:t>
            </a:r>
            <a:r>
              <a:rPr lang="ru-RU" sz="1000" dirty="0" err="1"/>
              <a:t>деректері</a:t>
            </a:r>
            <a:endParaRPr lang="ru-RU" sz="1000" dirty="0"/>
          </a:p>
        </p:txBody>
      </p:sp>
      <p:cxnSp>
        <p:nvCxnSpPr>
          <p:cNvPr id="190" name="Прямая соединительная линия 144">
            <a:extLst>
              <a:ext uri="{FF2B5EF4-FFF2-40B4-BE49-F238E27FC236}">
                <a16:creationId xmlns:a16="http://schemas.microsoft.com/office/drawing/2014/main" id="{FDBCA531-DBC7-481B-F047-BCC300681EC7}"/>
              </a:ext>
            </a:extLst>
          </p:cNvPr>
          <p:cNvCxnSpPr>
            <a:cxnSpLocks/>
          </p:cNvCxnSpPr>
          <p:nvPr/>
        </p:nvCxnSpPr>
        <p:spPr>
          <a:xfrm flipH="1">
            <a:off x="696000" y="2017713"/>
            <a:ext cx="396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229" name="Прямая соединительная линия 144">
            <a:extLst>
              <a:ext uri="{FF2B5EF4-FFF2-40B4-BE49-F238E27FC236}">
                <a16:creationId xmlns:a16="http://schemas.microsoft.com/office/drawing/2014/main" id="{3FDF0B55-68E9-5FAF-749A-6512A80CFD07}"/>
              </a:ext>
            </a:extLst>
          </p:cNvPr>
          <p:cNvCxnSpPr>
            <a:cxnSpLocks/>
          </p:cNvCxnSpPr>
          <p:nvPr/>
        </p:nvCxnSpPr>
        <p:spPr>
          <a:xfrm flipH="1">
            <a:off x="696000" y="3516313"/>
            <a:ext cx="1080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cxnSp>
        <p:nvCxnSpPr>
          <p:cNvPr id="230" name="Прямая соединительная линия 144">
            <a:extLst>
              <a:ext uri="{FF2B5EF4-FFF2-40B4-BE49-F238E27FC236}">
                <a16:creationId xmlns:a16="http://schemas.microsoft.com/office/drawing/2014/main" id="{0D8A4966-E763-FDA1-2FD5-8FC634F4213C}"/>
              </a:ext>
            </a:extLst>
          </p:cNvPr>
          <p:cNvCxnSpPr>
            <a:cxnSpLocks/>
          </p:cNvCxnSpPr>
          <p:nvPr/>
        </p:nvCxnSpPr>
        <p:spPr>
          <a:xfrm flipH="1">
            <a:off x="6910388" y="2017713"/>
            <a:ext cx="4572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B1777F-FDED-1105-5F9A-85AB955CCF06}"/>
              </a:ext>
            </a:extLst>
          </p:cNvPr>
          <p:cNvSpPr txBox="1"/>
          <p:nvPr/>
        </p:nvSpPr>
        <p:spPr>
          <a:xfrm>
            <a:off x="1092200" y="5969000"/>
            <a:ext cx="36068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646C"/>
                </a:solidFill>
              </a:rPr>
              <a:t>1 774 178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69C27-02FF-E80B-12C9-2308418021AF}"/>
              </a:ext>
            </a:extLst>
          </p:cNvPr>
          <p:cNvSpPr txBox="1"/>
          <p:nvPr/>
        </p:nvSpPr>
        <p:spPr>
          <a:xfrm>
            <a:off x="6819900" y="5969000"/>
            <a:ext cx="3482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u="none" strike="noStrike" dirty="0">
                <a:solidFill>
                  <a:srgbClr val="00646C"/>
                </a:solidFill>
                <a:effectLst/>
                <a:latin typeface="Arial" panose="020B0604020202020204" pitchFamily="34" charset="0"/>
              </a:rPr>
              <a:t>13 578 212</a:t>
            </a:r>
            <a:endParaRPr lang="en-GB" b="1" dirty="0">
              <a:solidFill>
                <a:srgbClr val="00646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B592A-4FBA-D59D-25FF-240D872E5E57}"/>
              </a:ext>
            </a:extLst>
          </p:cNvPr>
          <p:cNvSpPr txBox="1"/>
          <p:nvPr/>
        </p:nvSpPr>
        <p:spPr>
          <a:xfrm>
            <a:off x="4973003" y="5969000"/>
            <a:ext cx="17643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646C"/>
                </a:solidFill>
              </a:rPr>
              <a:t>Барлығы</a:t>
            </a:r>
            <a:endParaRPr lang="en-GB" b="1" dirty="0">
              <a:solidFill>
                <a:srgbClr val="00646C"/>
              </a:solidFill>
            </a:endParaRPr>
          </a:p>
        </p:txBody>
      </p:sp>
      <p:cxnSp>
        <p:nvCxnSpPr>
          <p:cNvPr id="7" name="Прямая соединительная линия 144">
            <a:extLst>
              <a:ext uri="{FF2B5EF4-FFF2-40B4-BE49-F238E27FC236}">
                <a16:creationId xmlns:a16="http://schemas.microsoft.com/office/drawing/2014/main" id="{005B6C8A-1515-F230-F68A-EBD5EC9A3DCA}"/>
              </a:ext>
            </a:extLst>
          </p:cNvPr>
          <p:cNvCxnSpPr>
            <a:cxnSpLocks/>
          </p:cNvCxnSpPr>
          <p:nvPr/>
        </p:nvCxnSpPr>
        <p:spPr>
          <a:xfrm flipH="1">
            <a:off x="696000" y="5991225"/>
            <a:ext cx="10800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81657C-5922-E6F5-BFA9-3FD945A281E0}"/>
              </a:ext>
            </a:extLst>
          </p:cNvPr>
          <p:cNvSpPr/>
          <p:nvPr/>
        </p:nvSpPr>
        <p:spPr>
          <a:xfrm>
            <a:off x="447040" y="2071688"/>
            <a:ext cx="4232910" cy="13716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646C"/>
                </a:solidFill>
              </a:rPr>
              <a:t>86</a:t>
            </a:r>
            <a:r>
              <a:rPr lang="en-US" sz="2000" b="1" dirty="0">
                <a:solidFill>
                  <a:srgbClr val="00646C"/>
                </a:solidFill>
              </a:rPr>
              <a:t>%</a:t>
            </a:r>
            <a:endParaRPr lang="en-GB" sz="2000" b="1" dirty="0">
              <a:solidFill>
                <a:srgbClr val="00646C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1F9D74-54C7-2518-BEA0-BA498DBA6288}"/>
              </a:ext>
            </a:extLst>
          </p:cNvPr>
          <p:cNvSpPr/>
          <p:nvPr/>
        </p:nvSpPr>
        <p:spPr>
          <a:xfrm>
            <a:off x="6910388" y="3568700"/>
            <a:ext cx="5033962" cy="118745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646C"/>
                </a:solidFill>
              </a:rPr>
              <a:t>73,7%</a:t>
            </a:r>
            <a:endParaRPr lang="en-GB" sz="2000" b="1" dirty="0">
              <a:solidFill>
                <a:srgbClr val="00646C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5CA15A-8CE4-AD7F-F5B7-03E2261DE8CB}"/>
              </a:ext>
            </a:extLst>
          </p:cNvPr>
          <p:cNvSpPr/>
          <p:nvPr/>
        </p:nvSpPr>
        <p:spPr>
          <a:xfrm>
            <a:off x="6910388" y="2071688"/>
            <a:ext cx="5033962" cy="13716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646C"/>
                </a:solidFill>
              </a:rPr>
              <a:t>19,4%</a:t>
            </a:r>
            <a:endParaRPr lang="en-GB" sz="2000" b="1" dirty="0">
              <a:solidFill>
                <a:srgbClr val="00646C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E0EEDA-4EBC-F8D0-6EA7-F802F7CBE4C8}"/>
              </a:ext>
            </a:extLst>
          </p:cNvPr>
          <p:cNvSpPr/>
          <p:nvPr/>
        </p:nvSpPr>
        <p:spPr>
          <a:xfrm>
            <a:off x="7997825" y="4800600"/>
            <a:ext cx="919797" cy="479425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646C"/>
                </a:solidFill>
              </a:rPr>
              <a:t>2,7%</a:t>
            </a:r>
            <a:endParaRPr lang="en-GB" b="1" dirty="0">
              <a:solidFill>
                <a:srgbClr val="00646C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047CD8-3054-64F5-C5A5-305829FDD84A}"/>
              </a:ext>
            </a:extLst>
          </p:cNvPr>
          <p:cNvSpPr/>
          <p:nvPr/>
        </p:nvSpPr>
        <p:spPr>
          <a:xfrm>
            <a:off x="7997825" y="5399088"/>
            <a:ext cx="919797" cy="481013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646C"/>
                </a:solidFill>
              </a:rPr>
              <a:t>4,2%</a:t>
            </a:r>
            <a:endParaRPr lang="en-GB" b="1" dirty="0">
              <a:solidFill>
                <a:srgbClr val="006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1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04885843-AC8A-4377-E729-113F88FA2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32C8605-B90F-4C77-C09D-F0246C17F6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think-cell Slide" r:id="rId20" imgW="473" imgH="473" progId="TCLayout.ActiveDocument.1">
                  <p:embed/>
                </p:oleObj>
              </mc:Choice>
              <mc:Fallback>
                <p:oleObj name="think-cell Slide" r:id="rId20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2C8605-B90F-4C77-C09D-F0246C17F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1BD7EEA2-67B4-DC71-82F6-A1AF4845BE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" y="179446"/>
            <a:ext cx="11836400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Қазақстанда ҚҚС-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қа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көшу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шегі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көптеген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елдерге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соның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ішінде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көршілес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елдерге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қарағанда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жоғары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BFF1B53-CEDD-BD05-6052-E79DE378C08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589087" y="1943100"/>
            <a:ext cx="7127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AF277CA-6EEB-4215-B5AC-D737C22EA2E4}" type="datetime'''''Ч''''''''''''''''''''''''е''''''х''''и''''''я'''''''''">
              <a:rPr lang="ru-RU" altLang="en-US" sz="2000" smtClean="0"/>
              <a:pPr/>
              <a:t>Чехия</a:t>
            </a:fld>
            <a:endParaRPr lang="ru-RU" sz="20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4A93145-C068-95DB-EDCB-2402FA81931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38225" y="2190750"/>
            <a:ext cx="1263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2000" b="1" dirty="0" err="1"/>
              <a:t>Қазақстан</a:t>
            </a:r>
            <a:endParaRPr lang="ru-RU" sz="2000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9F5A30-D3C2-0EAC-24A5-A8AB15DFB57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358900" y="2439988"/>
            <a:ext cx="942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EB990C6-2AD8-41DB-9E2E-9234780A8757}" type="datetime'''''''''''''''''По''л''''ьш''''''''''''''а'''''''''''''''''">
              <a:rPr lang="ru-RU" altLang="en-US" sz="2000" smtClean="0"/>
              <a:pPr/>
              <a:t>Польша</a:t>
            </a:fld>
            <a:endParaRPr lang="ru-RU" sz="20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BDD93D3-6327-0948-341F-1CF5771EF14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133474" y="2687638"/>
            <a:ext cx="116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51604CB-0A0A-4A42-A82F-F588967BF9D6}" type="datetime'''''''''''''''''''Сло''''в''''''''''''''''''е''н''''''''ия'''">
              <a:rPr lang="ru-RU" altLang="en-US" sz="2000" smtClean="0"/>
              <a:pPr/>
              <a:t>Словения</a:t>
            </a:fld>
            <a:endParaRPr lang="ru-RU" sz="20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1A3D892-5F68-2879-DDA1-6E17DD3EBFA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22337" y="2936875"/>
            <a:ext cx="1379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2000" dirty="0" err="1"/>
              <a:t>Қырғызстан</a:t>
            </a:r>
            <a:endParaRPr lang="ru-RU" sz="2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200730-865C-F904-3C6E-22CF03B4254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370013" y="3184525"/>
            <a:ext cx="931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2000" dirty="0" err="1"/>
              <a:t>Ресей</a:t>
            </a:r>
            <a:endParaRPr lang="ru-RU" sz="2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90D0C1-D2A1-1885-B5C2-1B1C0A0A20A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82663" y="3433763"/>
            <a:ext cx="1319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2000" dirty="0" err="1"/>
              <a:t>Өзбекстан</a:t>
            </a:r>
            <a:endParaRPr lang="ru-RU" sz="200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51142B1-CF5E-94AD-1EC0-7CA06C620BF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319213" y="3681413"/>
            <a:ext cx="982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CF053D1-3287-4DAE-A9C7-D437497F8F7D}" type="datetime'''''''''''''Эс''то''''''''ни''''''''''''''''''''''''''я'''''">
              <a:rPr lang="ru-RU" altLang="en-US" sz="2000" smtClean="0"/>
              <a:pPr/>
              <a:t>Эстония</a:t>
            </a:fld>
            <a:endParaRPr lang="ru-RU" sz="2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A683D2A-E494-7562-94CA-7FB2F055CC8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76275" y="3929063"/>
            <a:ext cx="162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2000" dirty="0" err="1"/>
              <a:t>Оң.Корея</a:t>
            </a:r>
            <a:endParaRPr lang="ru-RU" sz="20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8CD09FB-24AE-09C4-C0BA-82C3807E2FF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501774" y="4255294"/>
            <a:ext cx="858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49C27C1-D0BB-4EF4-B8AA-805F8AE9FE2C}" type="datetime'''''''К''''''''''''а''''''''''''''''н''''''''''а''д''а'''''">
              <a:rPr lang="ru-RU" altLang="en-US" sz="2000" smtClean="0"/>
              <a:pPr/>
              <a:t>Канада</a:t>
            </a:fld>
            <a:endParaRPr lang="ru-RU" sz="2000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00754A19-FB0B-9EC4-F4C3-430C4413C39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02506" y="4558973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DFB0705-3CC2-42A4-80A0-88072340145E}" type="datetime'''''''''Ф''и''нл''''я''''''''''н''''д''''''и''''''''''я'''''">
              <a:rPr lang="ru-RU" altLang="en-US" sz="2000" smtClean="0"/>
              <a:pPr/>
              <a:t>Финляндия</a:t>
            </a:fld>
            <a:endParaRPr lang="ru-RU" sz="2000" dirty="0"/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B4CC6970-425F-0A1C-92FC-71A0BA38470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544635" y="4806968"/>
            <a:ext cx="731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335D303-6753-4653-96E1-09E92222C541}" type="datetime'''''''''''''Д''а''н''''''''''''и''''''''''''я'''''''''''">
              <a:rPr lang="ru-RU" altLang="en-US" sz="2000" smtClean="0"/>
              <a:pPr/>
              <a:t>Дания</a:t>
            </a:fld>
            <a:endParaRPr lang="ru-RU" sz="2000" dirty="0"/>
          </a:p>
        </p:txBody>
      </p:sp>
      <p:sp>
        <p:nvSpPr>
          <p:cNvPr id="198" name="Text Placeholder 2">
            <a:extLst>
              <a:ext uri="{FF2B5EF4-FFF2-40B4-BE49-F238E27FC236}">
                <a16:creationId xmlns:a16="http://schemas.microsoft.com/office/drawing/2014/main" id="{E36DEB81-BD49-0788-BFE1-83A96A77FF8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205706" y="5055860"/>
            <a:ext cx="1111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0914EC2-E5E3-41A5-BB10-98B85EB98D02}" type="datetime'''''''''''''Н''''о''р''''''''''''''''вег''ия'''''''">
              <a:rPr lang="ru-RU" altLang="en-US" sz="2000" smtClean="0"/>
              <a:pPr/>
              <a:t>Норвегия</a:t>
            </a:fld>
            <a:endParaRPr lang="ru-RU" sz="2000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DF48D34C-38A9-4CD2-8512-434E5FE3450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495550" y="5172075"/>
            <a:ext cx="214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6513" tIns="0" rIns="3651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BB1F239-4923-4C38-AD2A-E54BB3CC9847}" type="datetime'''''''6'''''''''''''''''''''''''''''''''''''">
              <a:rPr lang="ru-RU" altLang="en-US" sz="2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ru-RU" sz="2000" dirty="0"/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9BFFA275-24EC-A872-D335-EDB4B2D21C26}"/>
              </a:ext>
            </a:extLst>
          </p:cNvPr>
          <p:cNvCxnSpPr>
            <a:cxnSpLocks/>
          </p:cNvCxnSpPr>
          <p:nvPr/>
        </p:nvCxnSpPr>
        <p:spPr>
          <a:xfrm flipH="1">
            <a:off x="428759" y="1587827"/>
            <a:ext cx="1008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146" name="Заголовок 1">
            <a:extLst>
              <a:ext uri="{FF2B5EF4-FFF2-40B4-BE49-F238E27FC236}">
                <a16:creationId xmlns:a16="http://schemas.microsoft.com/office/drawing/2014/main" id="{C3B42BF7-A797-E895-B4B1-AC498CFACD80}"/>
              </a:ext>
            </a:extLst>
          </p:cNvPr>
          <p:cNvSpPr txBox="1">
            <a:spLocks/>
          </p:cNvSpPr>
          <p:nvPr/>
        </p:nvSpPr>
        <p:spPr>
          <a:xfrm>
            <a:off x="428759" y="1135020"/>
            <a:ext cx="10080003" cy="348074"/>
          </a:xfrm>
          <a:prstGeom prst="rect">
            <a:avLst/>
          </a:prstGeom>
        </p:spPr>
        <p:txBody>
          <a:bodyPr vert="horz" lIns="70389" tIns="35194" rIns="70389" bIns="35194" rtlCol="0" anchor="b">
            <a:spAutoFit/>
          </a:bodyPr>
          <a:lstStyle>
            <a:lvl1pPr algn="l" defTabSz="11878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50" b="0" kern="1200">
                <a:solidFill>
                  <a:srgbClr val="004E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1878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656D"/>
                </a:solidFill>
              </a:rPr>
              <a:t>Әр </a:t>
            </a:r>
            <a:r>
              <a:rPr lang="ru-RU" sz="1800" dirty="0" err="1">
                <a:solidFill>
                  <a:srgbClr val="00656D"/>
                </a:solidFill>
              </a:rPr>
              <a:t>түрлі</a:t>
            </a:r>
            <a:r>
              <a:rPr lang="ru-RU" sz="1800" dirty="0">
                <a:solidFill>
                  <a:srgbClr val="00656D"/>
                </a:solidFill>
              </a:rPr>
              <a:t> </a:t>
            </a:r>
            <a:r>
              <a:rPr lang="ru-RU" sz="1800" dirty="0" err="1">
                <a:solidFill>
                  <a:srgbClr val="00656D"/>
                </a:solidFill>
              </a:rPr>
              <a:t>елдерде</a:t>
            </a:r>
            <a:r>
              <a:rPr lang="ru-RU" sz="1800" dirty="0">
                <a:solidFill>
                  <a:srgbClr val="00656D"/>
                </a:solidFill>
              </a:rPr>
              <a:t> ҚҚС-</a:t>
            </a:r>
            <a:r>
              <a:rPr lang="ru-RU" sz="1800" dirty="0" err="1">
                <a:solidFill>
                  <a:srgbClr val="00656D"/>
                </a:solidFill>
              </a:rPr>
              <a:t>қа</a:t>
            </a:r>
            <a:r>
              <a:rPr lang="ru-RU" sz="1800" dirty="0">
                <a:solidFill>
                  <a:srgbClr val="00656D"/>
                </a:solidFill>
              </a:rPr>
              <a:t> </a:t>
            </a:r>
            <a:r>
              <a:rPr lang="ru-RU" sz="1800" dirty="0" err="1">
                <a:solidFill>
                  <a:srgbClr val="00656D"/>
                </a:solidFill>
              </a:rPr>
              <a:t>көшу</a:t>
            </a:r>
            <a:r>
              <a:rPr lang="ru-RU" sz="1800" dirty="0">
                <a:solidFill>
                  <a:srgbClr val="00656D"/>
                </a:solidFill>
              </a:rPr>
              <a:t> </a:t>
            </a:r>
            <a:r>
              <a:rPr lang="ru-RU" sz="1800" dirty="0" err="1">
                <a:solidFill>
                  <a:srgbClr val="00656D"/>
                </a:solidFill>
              </a:rPr>
              <a:t>шегі</a:t>
            </a:r>
            <a:r>
              <a:rPr lang="ru-RU" sz="1800" dirty="0">
                <a:solidFill>
                  <a:srgbClr val="00656D"/>
                </a:solidFill>
              </a:rPr>
              <a:t>, $ </a:t>
            </a:r>
            <a:r>
              <a:rPr lang="ru-RU" sz="1800" dirty="0" err="1">
                <a:solidFill>
                  <a:srgbClr val="00656D"/>
                </a:solidFill>
              </a:rPr>
              <a:t>мың</a:t>
            </a:r>
            <a:r>
              <a:rPr lang="ru-RU" sz="1800" dirty="0">
                <a:solidFill>
                  <a:srgbClr val="00656D"/>
                </a:solidFill>
              </a:rPr>
              <a:t>, 2024 </a:t>
            </a:r>
            <a:r>
              <a:rPr lang="ru-RU" sz="1800" dirty="0" err="1">
                <a:solidFill>
                  <a:srgbClr val="00656D"/>
                </a:solidFill>
              </a:rPr>
              <a:t>жыл</a:t>
            </a:r>
            <a:r>
              <a:rPr lang="ru-RU" sz="1800" dirty="0">
                <a:solidFill>
                  <a:srgbClr val="00656D"/>
                </a:solidFill>
              </a:rPr>
              <a:t>  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658E161-EF65-C3FF-24EC-0D6A2C2E93F9}"/>
              </a:ext>
            </a:extLst>
          </p:cNvPr>
          <p:cNvSpPr txBox="1"/>
          <p:nvPr/>
        </p:nvSpPr>
        <p:spPr>
          <a:xfrm>
            <a:off x="-939800" y="765386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</a:p>
        </p:txBody>
      </p:sp>
      <p:sp>
        <p:nvSpPr>
          <p:cNvPr id="275" name="ee4pFootnotes">
            <a:extLst>
              <a:ext uri="{FF2B5EF4-FFF2-40B4-BE49-F238E27FC236}">
                <a16:creationId xmlns:a16="http://schemas.microsoft.com/office/drawing/2014/main" id="{E72E32B3-AE13-0679-7BF6-047258BAB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958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Дереккөз</a:t>
            </a:r>
            <a:r>
              <a:rPr lang="en-US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</a:t>
            </a:r>
            <a:r>
              <a:rPr lang="ru-RU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ЭЫДҰ, ҰЭМ</a:t>
            </a:r>
            <a:endParaRPr lang="en-US" sz="800" i="1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2F32D7-A24D-7B71-6DD9-71077D44A2F6}"/>
              </a:ext>
            </a:extLst>
          </p:cNvPr>
          <p:cNvSpPr txBox="1"/>
          <p:nvPr/>
        </p:nvSpPr>
        <p:spPr>
          <a:xfrm>
            <a:off x="428758" y="5762298"/>
            <a:ext cx="11382993" cy="7335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  <a:defRPr sz="2400" b="0">
                <a:solidFill>
                  <a:srgbClr val="00646C"/>
                </a:solidFill>
                <a:latin typeface="+mj-lt"/>
                <a:ea typeface="Arial"/>
                <a:cs typeface="Arial"/>
              </a:defRPr>
            </a:lvl1pPr>
          </a:lstStyle>
          <a:p>
            <a:r>
              <a:rPr lang="ru-RU" sz="2000" dirty="0"/>
              <a:t>Бірқатар </a:t>
            </a:r>
            <a:r>
              <a:rPr lang="ru-RU" sz="2000" dirty="0" err="1"/>
              <a:t>елдерде</a:t>
            </a:r>
            <a:r>
              <a:rPr lang="ru-RU" sz="2000" dirty="0"/>
              <a:t> (Швеция, Нидерланды, Германия, Бельгия, Франция, Люксембург) </a:t>
            </a:r>
            <a:r>
              <a:rPr lang="ru-RU" sz="2000" dirty="0" err="1"/>
              <a:t>аталған</a:t>
            </a:r>
            <a:r>
              <a:rPr lang="ru-RU" sz="2000" dirty="0"/>
              <a:t> </a:t>
            </a:r>
            <a:r>
              <a:rPr lang="ru-RU" sz="2000" dirty="0" err="1"/>
              <a:t>шек</a:t>
            </a:r>
            <a:r>
              <a:rPr lang="ru-RU" sz="2000" dirty="0"/>
              <a:t> </a:t>
            </a:r>
            <a:r>
              <a:rPr lang="ru-RU" sz="2000" dirty="0" err="1"/>
              <a:t>жоқ</a:t>
            </a:r>
            <a:endParaRPr lang="ru-RU" sz="2000" dirty="0"/>
          </a:p>
        </p:txBody>
      </p:sp>
      <p:cxnSp>
        <p:nvCxnSpPr>
          <p:cNvPr id="46" name="Прямая соединительная линия 185">
            <a:extLst>
              <a:ext uri="{FF2B5EF4-FFF2-40B4-BE49-F238E27FC236}">
                <a16:creationId xmlns:a16="http://schemas.microsoft.com/office/drawing/2014/main" id="{F387A117-AE53-F616-FA48-233CF370E135}"/>
              </a:ext>
            </a:extLst>
          </p:cNvPr>
          <p:cNvCxnSpPr>
            <a:cxnSpLocks/>
          </p:cNvCxnSpPr>
          <p:nvPr/>
        </p:nvCxnSpPr>
        <p:spPr>
          <a:xfrm>
            <a:off x="-25097" y="5686324"/>
            <a:ext cx="12192000" cy="0"/>
          </a:xfrm>
          <a:prstGeom prst="line">
            <a:avLst/>
          </a:prstGeom>
          <a:ln w="38100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5C64391-D2B8-3326-7EA3-27456673A679}"/>
              </a:ext>
            </a:extLst>
          </p:cNvPr>
          <p:cNvSpPr txBox="1"/>
          <p:nvPr/>
        </p:nvSpPr>
        <p:spPr>
          <a:xfrm>
            <a:off x="6299200" y="6351191"/>
            <a:ext cx="565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* </a:t>
            </a:r>
            <a:r>
              <a:rPr lang="ru-RU" sz="1200" dirty="0"/>
              <a:t>РФ </a:t>
            </a:r>
            <a:r>
              <a:rPr lang="ru-RU" sz="1200" dirty="0" err="1"/>
              <a:t>жеңілдетілген</a:t>
            </a:r>
            <a:r>
              <a:rPr lang="ru-RU" sz="1200" dirty="0"/>
              <a:t> </a:t>
            </a:r>
            <a:r>
              <a:rPr lang="ru-RU" sz="1200" dirty="0" err="1"/>
              <a:t>режимнің</a:t>
            </a:r>
            <a:r>
              <a:rPr lang="ru-RU" sz="1200" dirty="0"/>
              <a:t> </a:t>
            </a:r>
            <a:r>
              <a:rPr lang="ru-RU" sz="1200" dirty="0" err="1"/>
              <a:t>шегі</a:t>
            </a:r>
            <a:r>
              <a:rPr lang="ru-RU" sz="1200" dirty="0"/>
              <a:t> - </a:t>
            </a:r>
            <a:r>
              <a:rPr lang="en-US" sz="1200" dirty="0"/>
              <a:t>$</a:t>
            </a:r>
            <a:r>
              <a:rPr lang="ru-RU" sz="1200" dirty="0"/>
              <a:t>600 </a:t>
            </a:r>
            <a:r>
              <a:rPr lang="ru-RU" sz="1200" dirty="0" err="1"/>
              <a:t>мың</a:t>
            </a:r>
            <a:r>
              <a:rPr lang="ru-RU" sz="1200" dirty="0"/>
              <a:t>.</a:t>
            </a:r>
          </a:p>
        </p:txBody>
      </p:sp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id="{3A44DA91-5917-41DA-89C9-7C419AB27E1A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550867424"/>
              </p:ext>
            </p:extLst>
          </p:nvPr>
        </p:nvGraphicFramePr>
        <p:xfrm>
          <a:off x="2357438" y="1527175"/>
          <a:ext cx="832802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418156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737C6-D903-2CBC-23DA-6FB34E55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C9E39FE-77F8-FB81-6A57-8FCDBC6212D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6924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0AB5FA-B8C9-0836-7227-33F95A951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2348FF-0FE3-6479-E6D6-889570A2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ru-RU" sz="2400" dirty="0"/>
              <a:t>Неліктен </a:t>
            </a:r>
            <a:r>
              <a:rPr lang="ru-RU" sz="2400" dirty="0" err="1"/>
              <a:t>бөлшек</a:t>
            </a:r>
            <a:r>
              <a:rPr lang="ru-RU" sz="2400" dirty="0"/>
              <a:t> </a:t>
            </a:r>
            <a:r>
              <a:rPr lang="ru-RU" sz="2400" dirty="0" err="1"/>
              <a:t>сауда</a:t>
            </a:r>
            <a:r>
              <a:rPr lang="ru-RU" sz="2400" dirty="0"/>
              <a:t> </a:t>
            </a:r>
            <a:r>
              <a:rPr lang="ru-RU" sz="2400" dirty="0" err="1"/>
              <a:t>режимін</a:t>
            </a:r>
            <a:r>
              <a:rPr lang="ru-RU" sz="2400" dirty="0"/>
              <a:t> тек B2C-ге </a:t>
            </a:r>
            <a:r>
              <a:rPr lang="ru-RU" sz="2400" dirty="0" err="1"/>
              <a:t>тарату</a:t>
            </a:r>
            <a:r>
              <a:rPr lang="ru-RU" sz="2400" dirty="0"/>
              <a:t> керек?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C0DD6-9107-EF68-A90A-9F8089E65CF9}"/>
              </a:ext>
            </a:extLst>
          </p:cNvPr>
          <p:cNvSpPr txBox="1"/>
          <p:nvPr/>
        </p:nvSpPr>
        <p:spPr>
          <a:xfrm>
            <a:off x="3317554" y="2398532"/>
            <a:ext cx="4716000" cy="4032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Осы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396 968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СТ: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289 852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(6,2 трлн. те</a:t>
            </a:r>
            <a:r>
              <a:rPr lang="kk-KZ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сомасына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62% АСР </a:t>
            </a:r>
            <a:r>
              <a:rPr lang="ru-RU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айналым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сомасынан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жалдамалы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жұмыскерлер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жоқ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/>
                <a:ea typeface="Calibri" panose="020F0502020204030204" pitchFamily="34" charset="0"/>
              </a:rPr>
              <a:t>26 920 </a:t>
            </a:r>
            <a:r>
              <a:rPr lang="ru-RU" sz="1200" b="1" dirty="0">
                <a:ea typeface="Calibri" panose="020F0502020204030204" pitchFamily="34" charset="0"/>
              </a:rPr>
              <a:t>ЖК</a:t>
            </a:r>
            <a:r>
              <a:rPr lang="ru-RU" sz="1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1200" i="1" dirty="0">
                <a:effectLst/>
                <a:ea typeface="Calibri" panose="020F0502020204030204" pitchFamily="34" charset="0"/>
              </a:rPr>
              <a:t>(575 млрд</a:t>
            </a:r>
            <a:r>
              <a:rPr lang="ru-RU" sz="1200" i="1" dirty="0">
                <a:ea typeface="Calibri" panose="020F0502020204030204" pitchFamily="34" charset="0"/>
              </a:rPr>
              <a:t>. </a:t>
            </a:r>
            <a:r>
              <a:rPr lang="ru-RU" sz="1200" i="1" dirty="0" err="1">
                <a:ea typeface="Calibri" panose="020F0502020204030204" pitchFamily="34" charset="0"/>
              </a:rPr>
              <a:t>теңге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сомасына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ffectLst/>
                <a:ea typeface="Calibri" panose="020F0502020204030204" pitchFamily="34" charset="0"/>
              </a:rPr>
              <a:t>немесе</a:t>
            </a:r>
            <a:r>
              <a:rPr lang="ru-RU" sz="1200" i="1" dirty="0">
                <a:effectLst/>
                <a:ea typeface="Calibri" panose="020F0502020204030204" pitchFamily="34" charset="0"/>
              </a:rPr>
              <a:t> АСР </a:t>
            </a:r>
            <a:r>
              <a:rPr lang="ru-RU" sz="1200" i="1" dirty="0" err="1">
                <a:effectLst/>
                <a:ea typeface="Calibri" panose="020F0502020204030204" pitchFamily="34" charset="0"/>
              </a:rPr>
              <a:t>айналым</a:t>
            </a:r>
            <a:r>
              <a:rPr lang="ru-RU" sz="1200" i="1" dirty="0">
                <a:effectLst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ffectLst/>
                <a:ea typeface="Calibri" panose="020F0502020204030204" pitchFamily="34" charset="0"/>
              </a:rPr>
              <a:t>сомасының</a:t>
            </a:r>
            <a:r>
              <a:rPr lang="ru-RU" sz="1200" i="1" dirty="0">
                <a:effectLst/>
                <a:ea typeface="Calibri" panose="020F0502020204030204" pitchFamily="34" charset="0"/>
              </a:rPr>
              <a:t> 5,7%) </a:t>
            </a:r>
            <a:r>
              <a:rPr lang="ru-RU" sz="1200" dirty="0" err="1">
                <a:effectLst/>
                <a:ea typeface="Calibri" panose="020F0502020204030204" pitchFamily="34" charset="0"/>
              </a:rPr>
              <a:t>атына</a:t>
            </a:r>
            <a:r>
              <a:rPr lang="ru-RU" sz="1200" dirty="0">
                <a:effectLst/>
                <a:ea typeface="Calibri" panose="020F0502020204030204" pitchFamily="34" charset="0"/>
              </a:rPr>
              <a:t> ЭШФ </a:t>
            </a:r>
            <a:r>
              <a:rPr lang="ru-RU" sz="1200" dirty="0" err="1">
                <a:effectLst/>
                <a:ea typeface="Calibri" panose="020F0502020204030204" pitchFamily="34" charset="0"/>
              </a:rPr>
              <a:t>жазып</a:t>
            </a:r>
            <a:r>
              <a:rPr lang="ru-RU" sz="1200" dirty="0">
                <a:effectLst/>
                <a:ea typeface="Calibri" panose="020F0502020204030204" pitchFamily="34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</a:rPr>
              <a:t>берген</a:t>
            </a:r>
            <a:r>
              <a:rPr lang="ru-RU" sz="1200" dirty="0">
                <a:effectLst/>
                <a:ea typeface="Calibri" panose="020F0502020204030204" pitchFamily="34" charset="0"/>
              </a:rPr>
              <a:t> ЖШС </a:t>
            </a:r>
            <a:r>
              <a:rPr lang="ru-RU" sz="1200" dirty="0" err="1">
                <a:effectLst/>
                <a:ea typeface="Calibri" panose="020F0502020204030204" pitchFamily="34" charset="0"/>
              </a:rPr>
              <a:t>қызметкерлері</a:t>
            </a:r>
            <a:r>
              <a:rPr lang="ru-RU" sz="1200" dirty="0">
                <a:effectLst/>
                <a:ea typeface="Calibri" panose="020F0502020204030204" pitchFamily="34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</a:rPr>
              <a:t>болып</a:t>
            </a:r>
            <a:r>
              <a:rPr lang="ru-RU" sz="1200" dirty="0">
                <a:effectLst/>
                <a:ea typeface="Calibri" panose="020F0502020204030204" pitchFamily="34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</a:rPr>
              <a:t>табылады</a:t>
            </a:r>
            <a:endParaRPr lang="kk-KZ" sz="1200" dirty="0">
              <a:effectLst/>
              <a:ea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1400" b="1" dirty="0">
                <a:ea typeface="Calibri" panose="020F0502020204030204" pitchFamily="34" charset="0"/>
              </a:rPr>
              <a:t>15 054 </a:t>
            </a:r>
            <a:r>
              <a:rPr lang="kk-KZ" sz="1200" b="1" dirty="0">
                <a:ea typeface="Calibri" panose="020F0502020204030204" pitchFamily="34" charset="0"/>
              </a:rPr>
              <a:t>СТ</a:t>
            </a:r>
            <a:r>
              <a:rPr lang="kk-KZ" sz="1200" dirty="0">
                <a:ea typeface="Calibri" panose="020F0502020204030204" pitchFamily="34" charset="0"/>
              </a:rPr>
              <a:t> </a:t>
            </a:r>
            <a:r>
              <a:rPr lang="ru-RU" sz="1200" i="1" dirty="0">
                <a:ea typeface="Calibri" panose="020F0502020204030204" pitchFamily="34" charset="0"/>
              </a:rPr>
              <a:t>(441 млрд. </a:t>
            </a:r>
            <a:r>
              <a:rPr lang="ru-RU" sz="1200" i="1" dirty="0" err="1">
                <a:ea typeface="Calibri" panose="020F0502020204030204" pitchFamily="34" charset="0"/>
              </a:rPr>
              <a:t>теңге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сомасына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немесе</a:t>
            </a:r>
            <a:r>
              <a:rPr lang="ru-RU" sz="1200" i="1" dirty="0">
                <a:ea typeface="Calibri" panose="020F0502020204030204" pitchFamily="34" charset="0"/>
              </a:rPr>
              <a:t> АСР-мен </a:t>
            </a:r>
            <a:r>
              <a:rPr lang="ru-RU" sz="1200" i="1" dirty="0" err="1">
                <a:ea typeface="Calibri" panose="020F0502020204030204" pitchFamily="34" charset="0"/>
              </a:rPr>
              <a:t>айналым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сомасының</a:t>
            </a:r>
            <a:r>
              <a:rPr lang="ru-RU" sz="1200" i="1" dirty="0">
                <a:ea typeface="Calibri" panose="020F0502020204030204" pitchFamily="34" charset="0"/>
              </a:rPr>
              <a:t> 4,4%-ы) </a:t>
            </a:r>
            <a:r>
              <a:rPr lang="ru-RU" sz="1200" dirty="0" err="1">
                <a:ea typeface="Calibri" panose="020F0502020204030204" pitchFamily="34" charset="0"/>
              </a:rPr>
              <a:t>жүк</a:t>
            </a:r>
            <a:r>
              <a:rPr lang="ru-RU" sz="1200" dirty="0">
                <a:ea typeface="Calibri" panose="020F0502020204030204" pitchFamily="34" charset="0"/>
              </a:rPr>
              <a:t> автомобиль </a:t>
            </a:r>
            <a:r>
              <a:rPr lang="ru-RU" sz="1200" dirty="0" err="1">
                <a:ea typeface="Calibri" panose="020F0502020204030204" pitchFamily="34" charset="0"/>
              </a:rPr>
              <a:t>көлігінің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қызметін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іске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асырады</a:t>
            </a:r>
            <a:r>
              <a:rPr lang="ru-RU" sz="1200" dirty="0">
                <a:ea typeface="Calibri" panose="020F0502020204030204" pitchFamily="34" charset="0"/>
              </a:rPr>
              <a:t>, </a:t>
            </a:r>
            <a:r>
              <a:rPr lang="ru-RU" sz="1200" dirty="0" err="1">
                <a:ea typeface="Calibri" panose="020F0502020204030204" pitchFamily="34" charset="0"/>
              </a:rPr>
              <a:t>бұл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ретте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олардың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меншік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құқығында</a:t>
            </a:r>
            <a:r>
              <a:rPr lang="ru-RU" sz="1200" dirty="0">
                <a:ea typeface="Calibri" panose="020F0502020204030204" pitchFamily="34" charset="0"/>
              </a:rPr>
              <a:t> С </a:t>
            </a:r>
            <a:r>
              <a:rPr lang="ru-RU" sz="1200" dirty="0" err="1">
                <a:ea typeface="Calibri" panose="020F0502020204030204" pitchFamily="34" charset="0"/>
              </a:rPr>
              <a:t>санатындағы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жүк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автомобильдері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жоқ</a:t>
            </a:r>
            <a:r>
              <a:rPr lang="ru-RU" sz="1200" dirty="0">
                <a:ea typeface="Calibri" panose="020F050202020403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a typeface="Calibri" panose="020F0502020204030204" pitchFamily="34" charset="0"/>
              </a:rPr>
              <a:t>9 191 </a:t>
            </a:r>
            <a:r>
              <a:rPr lang="ru-RU" sz="1200" b="1" dirty="0">
                <a:ea typeface="Calibri" panose="020F0502020204030204" pitchFamily="34" charset="0"/>
              </a:rPr>
              <a:t>СТ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i="1" dirty="0">
                <a:ea typeface="Calibri" panose="020F0502020204030204" pitchFamily="34" charset="0"/>
              </a:rPr>
              <a:t>(221 млрд. </a:t>
            </a:r>
            <a:r>
              <a:rPr lang="ru-RU" sz="1200" i="1" dirty="0" err="1">
                <a:ea typeface="Calibri" panose="020F0502020204030204" pitchFamily="34" charset="0"/>
              </a:rPr>
              <a:t>теңге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сомасына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немесе</a:t>
            </a:r>
            <a:r>
              <a:rPr lang="ru-RU" sz="1200" i="1" dirty="0">
                <a:ea typeface="Calibri" panose="020F0502020204030204" pitchFamily="34" charset="0"/>
              </a:rPr>
              <a:t> АСР-мен </a:t>
            </a:r>
            <a:r>
              <a:rPr lang="ru-RU" sz="1200" i="1" dirty="0" err="1">
                <a:ea typeface="Calibri" panose="020F0502020204030204" pitchFamily="34" charset="0"/>
              </a:rPr>
              <a:t>айналым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сомасының</a:t>
            </a:r>
            <a:r>
              <a:rPr lang="ru-RU" sz="1200" i="1" dirty="0">
                <a:ea typeface="Calibri" panose="020F0502020204030204" pitchFamily="34" charset="0"/>
              </a:rPr>
              <a:t> 2,2%) </a:t>
            </a:r>
            <a:r>
              <a:rPr lang="ru-RU" sz="1200" dirty="0" err="1">
                <a:ea typeface="Calibri" panose="020F0502020204030204" pitchFamily="34" charset="0"/>
              </a:rPr>
              <a:t>үй-жайды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жалға</a:t>
            </a:r>
            <a:r>
              <a:rPr lang="ru-RU" sz="1200" dirty="0">
                <a:ea typeface="Calibri" panose="020F0502020204030204" pitchFamily="34" charset="0"/>
              </a:rPr>
              <a:t> беру </a:t>
            </a:r>
            <a:r>
              <a:rPr lang="ru-RU" sz="1200" dirty="0" err="1">
                <a:ea typeface="Calibri" panose="020F0502020204030204" pitchFamily="34" charset="0"/>
              </a:rPr>
              <a:t>қызметтерін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көрсетеді</a:t>
            </a:r>
            <a:r>
              <a:rPr lang="ru-RU" sz="1200" dirty="0">
                <a:ea typeface="Calibri" panose="020F0502020204030204" pitchFamily="34" charset="0"/>
              </a:rPr>
              <a:t>, </a:t>
            </a:r>
            <a:r>
              <a:rPr lang="ru-RU" sz="1200" dirty="0" err="1">
                <a:ea typeface="Calibri" panose="020F0502020204030204" pitchFamily="34" charset="0"/>
              </a:rPr>
              <a:t>бұл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ретте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оларда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мүлік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салығын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төлеу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жоқ</a:t>
            </a:r>
            <a:r>
              <a:rPr lang="ru-RU" sz="1200" dirty="0">
                <a:ea typeface="Calibri" panose="020F050202020403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a typeface="Calibri" panose="020F0502020204030204" pitchFamily="34" charset="0"/>
              </a:rPr>
              <a:t>315 524 </a:t>
            </a:r>
            <a:r>
              <a:rPr lang="ru-RU" sz="1200" b="1" dirty="0">
                <a:ea typeface="Calibri" panose="020F0502020204030204" pitchFamily="34" charset="0"/>
              </a:rPr>
              <a:t>СТ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i="1" dirty="0">
                <a:ea typeface="Calibri" panose="020F0502020204030204" pitchFamily="34" charset="0"/>
              </a:rPr>
              <a:t>(8,2 трлн. </a:t>
            </a:r>
            <a:r>
              <a:rPr lang="ru-RU" sz="1200" i="1" dirty="0" err="1">
                <a:ea typeface="Calibri" panose="020F0502020204030204" pitchFamily="34" charset="0"/>
              </a:rPr>
              <a:t>теңге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сомасына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немесе</a:t>
            </a:r>
            <a:r>
              <a:rPr lang="ru-RU" sz="1200" i="1" dirty="0">
                <a:ea typeface="Calibri" panose="020F0502020204030204" pitchFamily="34" charset="0"/>
              </a:rPr>
              <a:t> АСР-мен </a:t>
            </a:r>
            <a:r>
              <a:rPr lang="ru-RU" sz="1200" i="1" dirty="0" err="1">
                <a:ea typeface="Calibri" panose="020F0502020204030204" pitchFamily="34" charset="0"/>
              </a:rPr>
              <a:t>айналым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сомасының</a:t>
            </a:r>
            <a:r>
              <a:rPr lang="ru-RU" sz="1200" i="1" dirty="0">
                <a:ea typeface="Calibri" panose="020F0502020204030204" pitchFamily="34" charset="0"/>
              </a:rPr>
              <a:t> 82%) ЖБР-мен </a:t>
            </a:r>
            <a:r>
              <a:rPr lang="ru-RU" sz="1200" i="1" dirty="0" err="1">
                <a:ea typeface="Calibri" panose="020F0502020204030204" pitchFamily="34" charset="0"/>
              </a:rPr>
              <a:t>мекенжайына</a:t>
            </a:r>
            <a:r>
              <a:rPr lang="ru-RU" sz="1200" i="1" dirty="0">
                <a:ea typeface="Calibri" panose="020F0502020204030204" pitchFamily="34" charset="0"/>
              </a:rPr>
              <a:t> сату </a:t>
            </a:r>
            <a:r>
              <a:rPr lang="ru-RU" sz="1200" i="1" dirty="0" err="1">
                <a:ea typeface="Calibri" panose="020F0502020204030204" pitchFamily="34" charset="0"/>
              </a:rPr>
              <a:t>оның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барлық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айналымының</a:t>
            </a:r>
            <a:r>
              <a:rPr lang="ru-RU" sz="1200" i="1" dirty="0">
                <a:ea typeface="Calibri" panose="020F0502020204030204" pitchFamily="34" charset="0"/>
              </a:rPr>
              <a:t> 90%-дан </a:t>
            </a:r>
            <a:r>
              <a:rPr lang="ru-RU" sz="1200" i="1" dirty="0" err="1">
                <a:ea typeface="Calibri" panose="020F0502020204030204" pitchFamily="34" charset="0"/>
              </a:rPr>
              <a:t>астамын</a:t>
            </a:r>
            <a:r>
              <a:rPr lang="ru-RU" sz="1200" i="1" dirty="0"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a typeface="Calibri" panose="020F0502020204030204" pitchFamily="34" charset="0"/>
              </a:rPr>
              <a:t>құрайды</a:t>
            </a:r>
            <a:endParaRPr lang="en-GB" sz="1200" dirty="0"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AC3CC-40A9-025B-D233-64B3A8CB458E}"/>
              </a:ext>
            </a:extLst>
          </p:cNvPr>
          <p:cNvSpPr txBox="1"/>
          <p:nvPr/>
        </p:nvSpPr>
        <p:spPr>
          <a:xfrm>
            <a:off x="427685" y="2398533"/>
            <a:ext cx="2520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396 968 ЖД </a:t>
            </a:r>
            <a:r>
              <a:rPr lang="kk-K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АСР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қолданатын СТ (ЖД АСР-нің барлық санының 21%) ЖБР-</a:t>
            </a:r>
            <a:r>
              <a:rPr lang="kk-KZ" sz="1400" dirty="0"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 қолданатын </a:t>
            </a:r>
            <a:r>
              <a:rPr lang="kk-K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155 090 </a:t>
            </a:r>
            <a:r>
              <a:rPr lang="kk-KZ" sz="1400" dirty="0"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ЭШФ жазды; </a:t>
            </a:r>
            <a:endParaRPr lang="kk-K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Айналым сомасы </a:t>
            </a:r>
            <a:r>
              <a:rPr lang="kk-KZ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10,0 </a:t>
            </a:r>
            <a:r>
              <a:rPr lang="kk-KZ" sz="1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трлн</a:t>
            </a:r>
            <a:r>
              <a:rPr lang="kk-K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теңге немесе 2024 жылы ЖД АСР жалпы айналымының </a:t>
            </a:r>
            <a:r>
              <a:rPr lang="kk-KZ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62%</a:t>
            </a:r>
            <a:r>
              <a:rPr lang="kk-K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ол 16,0 </a:t>
            </a:r>
            <a:r>
              <a:rPr lang="kk-KZ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трлн.</a:t>
            </a:r>
            <a:r>
              <a:rPr lang="kk-K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теңге</a:t>
            </a:r>
            <a:r>
              <a:rPr lang="kk-KZ" sz="1200" dirty="0">
                <a:ea typeface="Calibri" panose="020F0502020204030204" pitchFamily="34" charset="0"/>
                <a:cs typeface="Times New Roman" panose="02020603050405020304" pitchFamily="18" charset="0"/>
              </a:rPr>
              <a:t> құрады;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Осы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396 968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-де жалдамалы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жұмысшылардың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орташа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саны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0,6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адамды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құрайды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Прямая соединительная линия 144">
            <a:extLst>
              <a:ext uri="{FF2B5EF4-FFF2-40B4-BE49-F238E27FC236}">
                <a16:creationId xmlns:a16="http://schemas.microsoft.com/office/drawing/2014/main" id="{B0687392-1CAB-14CE-5F4C-704DE4B9B124}"/>
              </a:ext>
            </a:extLst>
          </p:cNvPr>
          <p:cNvCxnSpPr>
            <a:cxnSpLocks/>
          </p:cNvCxnSpPr>
          <p:nvPr/>
        </p:nvCxnSpPr>
        <p:spPr>
          <a:xfrm flipH="1" flipV="1">
            <a:off x="3047944" y="2398532"/>
            <a:ext cx="0" cy="3960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17" name="Прямоугольник 261">
            <a:extLst>
              <a:ext uri="{FF2B5EF4-FFF2-40B4-BE49-F238E27FC236}">
                <a16:creationId xmlns:a16="http://schemas.microsoft.com/office/drawing/2014/main" id="{9B11DBA0-25E4-1514-A062-F000B4106743}"/>
              </a:ext>
            </a:extLst>
          </p:cNvPr>
          <p:cNvSpPr/>
          <p:nvPr/>
        </p:nvSpPr>
        <p:spPr>
          <a:xfrm>
            <a:off x="454275" y="1206939"/>
            <a:ext cx="11436381" cy="64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статистики КГД показывает, что сделки между плательщиками СНР УД и плательщиками ОУР на 62% от оборотов могут являться «схемами» по уклонению от налогов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502">
            <a:extLst>
              <a:ext uri="{FF2B5EF4-FFF2-40B4-BE49-F238E27FC236}">
                <a16:creationId xmlns:a16="http://schemas.microsoft.com/office/drawing/2014/main" id="{0E957A5A-A708-CFAA-1157-A296A44AD26E}"/>
              </a:ext>
            </a:extLst>
          </p:cNvPr>
          <p:cNvGrpSpPr/>
          <p:nvPr/>
        </p:nvGrpSpPr>
        <p:grpSpPr>
          <a:xfrm>
            <a:off x="2897000" y="3239361"/>
            <a:ext cx="285750" cy="285750"/>
            <a:chOff x="3884613" y="4005263"/>
            <a:chExt cx="285750" cy="285750"/>
          </a:xfrm>
        </p:grpSpPr>
        <p:sp>
          <p:nvSpPr>
            <p:cNvPr id="19" name="Oval 2135">
              <a:extLst>
                <a:ext uri="{FF2B5EF4-FFF2-40B4-BE49-F238E27FC236}">
                  <a16:creationId xmlns:a16="http://schemas.microsoft.com/office/drawing/2014/main" id="{E3BA19DE-A422-55C3-7524-CDBC6845713C}"/>
                </a:ext>
              </a:extLst>
            </p:cNvPr>
            <p:cNvSpPr/>
            <p:nvPr/>
          </p:nvSpPr>
          <p:spPr>
            <a:xfrm>
              <a:off x="3884613" y="4005263"/>
              <a:ext cx="285750" cy="285750"/>
            </a:xfrm>
            <a:prstGeom prst="ellipse">
              <a:avLst/>
            </a:prstGeom>
            <a:solidFill>
              <a:srgbClr val="0064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Chevron 2136">
              <a:extLst>
                <a:ext uri="{FF2B5EF4-FFF2-40B4-BE49-F238E27FC236}">
                  <a16:creationId xmlns:a16="http://schemas.microsoft.com/office/drawing/2014/main" id="{290110AE-F60E-973B-622B-F7FB51E5E548}"/>
                </a:ext>
              </a:extLst>
            </p:cNvPr>
            <p:cNvSpPr/>
            <p:nvPr/>
          </p:nvSpPr>
          <p:spPr>
            <a:xfrm>
              <a:off x="4002088" y="4062413"/>
              <a:ext cx="95250" cy="17145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3BC0DD6-9107-EF68-A90A-9F8089E65CF9}"/>
              </a:ext>
            </a:extLst>
          </p:cNvPr>
          <p:cNvSpPr txBox="1"/>
          <p:nvPr/>
        </p:nvSpPr>
        <p:spPr>
          <a:xfrm>
            <a:off x="8276686" y="2398532"/>
            <a:ext cx="3604194" cy="396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ЖБР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қолданатын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155 090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СТ-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ден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93 143 </a:t>
            </a:r>
            <a:r>
              <a:rPr lang="ru-RU" sz="1200" b="1" dirty="0"/>
              <a:t>сатып </a:t>
            </a:r>
            <a:r>
              <a:rPr lang="ru-RU" sz="1200" b="1" dirty="0" err="1"/>
              <a:t>алушы</a:t>
            </a:r>
            <a:r>
              <a:rPr lang="ru-RU" sz="1200" b="1" dirty="0"/>
              <a:t> </a:t>
            </a:r>
            <a:r>
              <a:rPr lang="ru-RU" sz="1200" i="1" dirty="0"/>
              <a:t>(5,1 трлн. </a:t>
            </a:r>
            <a:r>
              <a:rPr lang="ru-RU" sz="1200" i="1" dirty="0" err="1"/>
              <a:t>теңгенің</a:t>
            </a:r>
            <a:r>
              <a:rPr lang="ru-RU" sz="1200" i="1" dirty="0"/>
              <a:t> </a:t>
            </a:r>
            <a:r>
              <a:rPr lang="ru-RU" sz="1200" i="1" dirty="0" err="1"/>
              <a:t>немесе</a:t>
            </a:r>
            <a:r>
              <a:rPr lang="ru-RU" sz="1200" i="1" dirty="0"/>
              <a:t> АСР-мен </a:t>
            </a:r>
            <a:r>
              <a:rPr lang="ru-RU" sz="1200" i="1" dirty="0" err="1"/>
              <a:t>айналым</a:t>
            </a:r>
            <a:r>
              <a:rPr lang="ru-RU" sz="1200" i="1" dirty="0"/>
              <a:t> </a:t>
            </a:r>
            <a:r>
              <a:rPr lang="ru-RU" sz="1200" i="1" dirty="0" err="1"/>
              <a:t>сомасының</a:t>
            </a:r>
            <a:r>
              <a:rPr lang="ru-RU" sz="1200" i="1" dirty="0"/>
              <a:t> 51,0% - стране)</a:t>
            </a:r>
            <a:r>
              <a:rPr lang="ru-RU" sz="1200" dirty="0"/>
              <a:t> СЖК ел </a:t>
            </a:r>
            <a:r>
              <a:rPr lang="ru-RU" sz="1200" dirty="0" err="1"/>
              <a:t>бойынша</a:t>
            </a:r>
            <a:r>
              <a:rPr lang="ru-RU" sz="1200" dirty="0"/>
              <a:t> </a:t>
            </a:r>
            <a:r>
              <a:rPr lang="ru-RU" sz="1200" dirty="0" err="1"/>
              <a:t>орташа</a:t>
            </a:r>
            <a:r>
              <a:rPr lang="ru-RU" sz="1200" dirty="0"/>
              <a:t> </a:t>
            </a:r>
            <a:r>
              <a:rPr lang="ru-RU" sz="1200" dirty="0" err="1"/>
              <a:t>салалық</a:t>
            </a:r>
            <a:r>
              <a:rPr lang="ru-RU" sz="1200" dirty="0"/>
              <a:t> СЖК-</a:t>
            </a:r>
            <a:r>
              <a:rPr lang="ru-RU" sz="1200" dirty="0" err="1"/>
              <a:t>нен</a:t>
            </a:r>
            <a:r>
              <a:rPr lang="ru-RU" sz="1200" dirty="0"/>
              <a:t> </a:t>
            </a:r>
            <a:r>
              <a:rPr lang="ru-RU" sz="1200" dirty="0" err="1"/>
              <a:t>төмен</a:t>
            </a:r>
            <a:endParaRPr lang="ru-RU" sz="1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14 587 </a:t>
            </a:r>
            <a:r>
              <a:rPr lang="ru-RU" sz="1200" b="1" dirty="0"/>
              <a:t>сатып </a:t>
            </a:r>
            <a:r>
              <a:rPr lang="ru-RU" sz="1200" b="1" dirty="0" err="1"/>
              <a:t>алушы</a:t>
            </a:r>
            <a:r>
              <a:rPr lang="ru-RU" sz="1200" b="1" dirty="0"/>
              <a:t> </a:t>
            </a:r>
            <a:r>
              <a:rPr lang="ru-RU" sz="1200" i="1" dirty="0"/>
              <a:t>(2,8 трлн. </a:t>
            </a:r>
            <a:r>
              <a:rPr lang="ru-RU" sz="1200" i="1" dirty="0" err="1"/>
              <a:t>теңге</a:t>
            </a:r>
            <a:r>
              <a:rPr lang="ru-RU" sz="1200" i="1" dirty="0"/>
              <a:t> </a:t>
            </a:r>
            <a:r>
              <a:rPr lang="ru-RU" sz="1200" i="1" dirty="0" err="1"/>
              <a:t>немесе</a:t>
            </a:r>
            <a:r>
              <a:rPr lang="ru-RU" sz="1200" i="1" dirty="0"/>
              <a:t> </a:t>
            </a:r>
            <a:r>
              <a:rPr lang="ru-RU" sz="1200" i="1" dirty="0" err="1"/>
              <a:t>айналым</a:t>
            </a:r>
            <a:r>
              <a:rPr lang="ru-RU" sz="1200" i="1" dirty="0"/>
              <a:t> </a:t>
            </a:r>
            <a:r>
              <a:rPr lang="ru-RU" sz="1200" i="1" dirty="0" err="1"/>
              <a:t>сомасының</a:t>
            </a:r>
            <a:r>
              <a:rPr lang="ru-RU" sz="1200" i="1" dirty="0"/>
              <a:t> 28,0%) </a:t>
            </a:r>
            <a:r>
              <a:rPr lang="ru-RU" sz="1200" dirty="0" err="1"/>
              <a:t>құрылыспен</a:t>
            </a:r>
            <a:r>
              <a:rPr lang="ru-RU" sz="1200" dirty="0"/>
              <a:t> </a:t>
            </a:r>
            <a:r>
              <a:rPr lang="ru-RU" sz="1200" dirty="0" err="1"/>
              <a:t>айналысады</a:t>
            </a:r>
            <a:r>
              <a:rPr lang="ru-RU" sz="1200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39 776 </a:t>
            </a:r>
            <a:r>
              <a:rPr lang="ru-RU" sz="1200" b="1" dirty="0"/>
              <a:t>сатып </a:t>
            </a:r>
            <a:r>
              <a:rPr lang="ru-RU" sz="1200" b="1" dirty="0" err="1"/>
              <a:t>алушы</a:t>
            </a:r>
            <a:r>
              <a:rPr lang="ru-RU" sz="1200" b="1" dirty="0"/>
              <a:t> </a:t>
            </a:r>
            <a:r>
              <a:rPr lang="ru-RU" sz="1200" i="1" dirty="0"/>
              <a:t>(1,9 трлн. </a:t>
            </a:r>
            <a:r>
              <a:rPr lang="ru-RU" sz="1200" i="1" dirty="0" err="1"/>
              <a:t>теңге</a:t>
            </a:r>
            <a:r>
              <a:rPr lang="ru-RU" sz="1200" i="1" dirty="0"/>
              <a:t> </a:t>
            </a:r>
            <a:r>
              <a:rPr lang="ru-RU" sz="1200" i="1" dirty="0" err="1"/>
              <a:t>немесе</a:t>
            </a:r>
            <a:r>
              <a:rPr lang="ru-RU" sz="1200" i="1" dirty="0"/>
              <a:t> </a:t>
            </a:r>
            <a:r>
              <a:rPr lang="ru-RU" sz="1200" i="1" dirty="0" err="1"/>
              <a:t>айналым</a:t>
            </a:r>
            <a:r>
              <a:rPr lang="ru-RU" sz="1200" i="1" dirty="0"/>
              <a:t> </a:t>
            </a:r>
            <a:r>
              <a:rPr lang="ru-RU" sz="1200" i="1" dirty="0" err="1"/>
              <a:t>сомасының</a:t>
            </a:r>
            <a:r>
              <a:rPr lang="ru-RU" sz="1200" i="1" dirty="0"/>
              <a:t> 18,9%) </a:t>
            </a:r>
            <a:r>
              <a:rPr lang="ru-RU" sz="1200" dirty="0" err="1"/>
              <a:t>саудамен</a:t>
            </a:r>
            <a:r>
              <a:rPr lang="ru-RU" sz="1200" dirty="0"/>
              <a:t> </a:t>
            </a:r>
            <a:r>
              <a:rPr lang="ru-RU" sz="1200" dirty="0" err="1"/>
              <a:t>айналысады</a:t>
            </a:r>
            <a:r>
              <a:rPr lang="ru-RU" sz="1200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33 214 </a:t>
            </a:r>
            <a:r>
              <a:rPr lang="ru-RU" sz="1200" b="1" dirty="0"/>
              <a:t>НП </a:t>
            </a:r>
            <a:r>
              <a:rPr lang="ru-RU" sz="1200" i="1" dirty="0"/>
              <a:t>(</a:t>
            </a:r>
            <a:r>
              <a:rPr lang="ru-RU" sz="1200" i="1" dirty="0" err="1"/>
              <a:t>сомасы</a:t>
            </a:r>
            <a:r>
              <a:rPr lang="ru-RU" sz="1200" i="1" dirty="0"/>
              <a:t> 2,7 трлн. </a:t>
            </a:r>
            <a:r>
              <a:rPr lang="ru-RU" sz="1200" i="1" dirty="0" err="1"/>
              <a:t>теңге</a:t>
            </a:r>
            <a:r>
              <a:rPr lang="ru-RU" sz="1200" i="1" dirty="0"/>
              <a:t> </a:t>
            </a:r>
            <a:r>
              <a:rPr lang="ru-RU" sz="1200" i="1" dirty="0" err="1"/>
              <a:t>немесе</a:t>
            </a:r>
            <a:r>
              <a:rPr lang="ru-RU" sz="1200" i="1" dirty="0"/>
              <a:t> АСР-мен </a:t>
            </a:r>
            <a:r>
              <a:rPr lang="ru-RU" sz="1200" i="1" dirty="0" err="1"/>
              <a:t>айналым</a:t>
            </a:r>
            <a:r>
              <a:rPr lang="ru-RU" sz="1200" i="1" dirty="0"/>
              <a:t> </a:t>
            </a:r>
            <a:r>
              <a:rPr lang="ru-RU" sz="1200" i="1" dirty="0" err="1"/>
              <a:t>сомасының</a:t>
            </a:r>
            <a:r>
              <a:rPr lang="ru-RU" sz="1200" i="1" dirty="0"/>
              <a:t> 27%) </a:t>
            </a:r>
            <a:r>
              <a:rPr lang="ru-RU" sz="1200" dirty="0"/>
              <a:t>АСР-мен </a:t>
            </a:r>
            <a:r>
              <a:rPr lang="ru-RU" sz="1200" dirty="0" err="1"/>
              <a:t>өзара</a:t>
            </a:r>
            <a:r>
              <a:rPr lang="ru-RU" sz="1200" dirty="0"/>
              <a:t> </a:t>
            </a:r>
            <a:r>
              <a:rPr lang="ru-RU" sz="1200" dirty="0" err="1"/>
              <a:t>есеп</a:t>
            </a:r>
            <a:r>
              <a:rPr lang="ru-RU" sz="1200" dirty="0"/>
              <a:t> </a:t>
            </a:r>
            <a:r>
              <a:rPr lang="ru-RU" sz="1200" dirty="0" err="1"/>
              <a:t>айырысу</a:t>
            </a:r>
            <a:r>
              <a:rPr lang="ru-RU" sz="1200" dirty="0"/>
              <a:t> </a:t>
            </a:r>
            <a:r>
              <a:rPr lang="ru-RU" sz="1200" dirty="0" err="1"/>
              <a:t>оның</a:t>
            </a:r>
            <a:r>
              <a:rPr lang="ru-RU" sz="1200" dirty="0"/>
              <a:t> </a:t>
            </a:r>
            <a:r>
              <a:rPr lang="ru-RU" sz="1200" dirty="0" err="1"/>
              <a:t>барлық</a:t>
            </a:r>
            <a:r>
              <a:rPr lang="ru-RU" sz="1200" dirty="0"/>
              <a:t> </a:t>
            </a:r>
            <a:r>
              <a:rPr lang="ru-RU" sz="1200" dirty="0" err="1"/>
              <a:t>шегерімдерінің</a:t>
            </a:r>
            <a:r>
              <a:rPr lang="ru-RU" sz="1200" dirty="0"/>
              <a:t> 80%-дан </a:t>
            </a:r>
            <a:r>
              <a:rPr lang="ru-RU" sz="1200" dirty="0" err="1"/>
              <a:t>астам</a:t>
            </a:r>
            <a:r>
              <a:rPr lang="ru-RU" sz="1200" dirty="0"/>
              <a:t> </a:t>
            </a:r>
            <a:r>
              <a:rPr lang="ru-RU" sz="1200" dirty="0" err="1"/>
              <a:t>сомасын</a:t>
            </a:r>
            <a:r>
              <a:rPr lang="ru-RU" sz="1200" dirty="0"/>
              <a:t> </a:t>
            </a:r>
            <a:r>
              <a:rPr lang="ru-RU" sz="1200" dirty="0" err="1"/>
              <a:t>құрайды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194" y="1938853"/>
            <a:ext cx="4981785" cy="339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646C"/>
                </a:solidFill>
              </a:rPr>
              <a:t>АСР-де жеткізушілерді талдау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6686" y="1938853"/>
            <a:ext cx="359498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46C"/>
                </a:solidFill>
              </a:rPr>
              <a:t>ЖБР</a:t>
            </a:r>
            <a:r>
              <a:rPr lang="kk-KZ" sz="1600" b="1" dirty="0">
                <a:solidFill>
                  <a:srgbClr val="00646C"/>
                </a:solidFill>
              </a:rPr>
              <a:t> сатып алушыларды талдау</a:t>
            </a:r>
            <a:endParaRPr lang="ru-RU" sz="1600" b="1" dirty="0">
              <a:solidFill>
                <a:srgbClr val="00646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00832" y="2058650"/>
            <a:ext cx="0" cy="432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85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C7E91061-AE89-A702-6C93-56635EBE0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6064B65-AA04-E24F-3E06-6D28BD8AE7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22B232-FC82-9B9F-9111-5500D0D6C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F534DE-CA9D-4ED7-9359-9452479F6F8A}"/>
              </a:ext>
            </a:extLst>
          </p:cNvPr>
          <p:cNvSpPr txBox="1">
            <a:spLocks/>
          </p:cNvSpPr>
          <p:nvPr/>
        </p:nvSpPr>
        <p:spPr>
          <a:xfrm>
            <a:off x="263800" y="72322"/>
            <a:ext cx="10640291" cy="704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25" b="0" kern="1200">
                <a:solidFill>
                  <a:srgbClr val="0064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dirty="0">
                <a:latin typeface="+mn-lt"/>
              </a:rPr>
              <a:t>МАЗМҰНЫ</a:t>
            </a:r>
          </a:p>
        </p:txBody>
      </p:sp>
      <p:sp>
        <p:nvSpPr>
          <p:cNvPr id="8" name="Trapezoid 11">
            <a:extLst>
              <a:ext uri="{FF2B5EF4-FFF2-40B4-BE49-F238E27FC236}">
                <a16:creationId xmlns:a16="http://schemas.microsoft.com/office/drawing/2014/main" id="{E5BFAA60-C408-475C-BC31-1C5C56FBB0C5}"/>
              </a:ext>
            </a:extLst>
          </p:cNvPr>
          <p:cNvSpPr/>
          <p:nvPr/>
        </p:nvSpPr>
        <p:spPr>
          <a:xfrm>
            <a:off x="883489" y="2569860"/>
            <a:ext cx="8197011" cy="595420"/>
          </a:xfrm>
          <a:prstGeom prst="trapezoid">
            <a:avLst>
              <a:gd name="adj" fmla="val 0"/>
            </a:avLst>
          </a:prstGeom>
          <a:solidFill>
            <a:srgbClr val="006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7313" lvl="0" fontAlgn="base"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Ұсынылған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558DB2C4-7136-41F0-AD16-E948006F4E11}"/>
              </a:ext>
            </a:extLst>
          </p:cNvPr>
          <p:cNvSpPr/>
          <p:nvPr/>
        </p:nvSpPr>
        <p:spPr>
          <a:xfrm>
            <a:off x="412750" y="2661038"/>
            <a:ext cx="396000" cy="396000"/>
          </a:xfrm>
          <a:prstGeom prst="ellipse">
            <a:avLst/>
          </a:prstGeom>
          <a:solidFill>
            <a:srgbClr val="00646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DC6F6952-9C00-4A86-B88C-36E1F5C115C9}"/>
              </a:ext>
            </a:extLst>
          </p:cNvPr>
          <p:cNvSpPr/>
          <p:nvPr/>
        </p:nvSpPr>
        <p:spPr>
          <a:xfrm>
            <a:off x="412750" y="4146916"/>
            <a:ext cx="396000" cy="396000"/>
          </a:xfrm>
          <a:prstGeom prst="ellipse">
            <a:avLst/>
          </a:prstGeom>
          <a:solidFill>
            <a:srgbClr val="00646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rapezoid 11">
            <a:extLst>
              <a:ext uri="{FF2B5EF4-FFF2-40B4-BE49-F238E27FC236}">
                <a16:creationId xmlns:a16="http://schemas.microsoft.com/office/drawing/2014/main" id="{EB1DDE02-6519-42FC-8B15-F1117E15296B}"/>
              </a:ext>
            </a:extLst>
          </p:cNvPr>
          <p:cNvSpPr/>
          <p:nvPr/>
        </p:nvSpPr>
        <p:spPr>
          <a:xfrm>
            <a:off x="883489" y="4032141"/>
            <a:ext cx="8197011" cy="595420"/>
          </a:xfrm>
          <a:prstGeom prst="trapezoid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7313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 </a:t>
            </a:r>
            <a:r>
              <a:rPr lang="ru-RU" sz="28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реформасының</a:t>
            </a:r>
            <a:r>
              <a:rPr lang="ru-RU" sz="2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қажеттілігі</a:t>
            </a:r>
            <a:endParaRPr lang="ru-RU" sz="28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49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58037"/>
              </p:ext>
            </p:extLst>
          </p:nvPr>
        </p:nvGraphicFramePr>
        <p:xfrm>
          <a:off x="168866" y="147144"/>
          <a:ext cx="11575722" cy="6385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ЭҚЖЖ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мамандандырылмаған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азық-түлік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сусындар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темекі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өнімдерінің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саудасы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47191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кем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мамандандырылмаған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дүкендердегі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жемістер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көкөністердің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саудасы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құс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олардан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жасалған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бұйымдарды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47231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балықты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шаян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тәрізділерді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моллюскаларды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47241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кем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нан-тоқаш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қант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кондитерлік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өнімдерін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47251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сусындарды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47261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темекі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бұйымдарын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47291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кем,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тамақ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өнімдерінің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саудасы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47511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тоқыма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бұйымдарын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47531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кем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кілемдерді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кілем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бұйымдарын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қабырға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еден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жабындарын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47591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жиһазды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47592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шаршы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мамандандырылған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дүкендерде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музыкалық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аспаптар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партитураларды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78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308E8-57F4-CFE0-0D95-F20582ECC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62B61AF-89E2-E486-A55C-3AA13FE4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00379"/>
              </p:ext>
            </p:extLst>
          </p:nvPr>
        </p:nvGraphicFramePr>
        <p:xfrm>
          <a:off x="168866" y="163069"/>
          <a:ext cx="11682248" cy="6323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ЭҚЖЖ</a:t>
                      </a:r>
                    </a:p>
                  </a:txBody>
                  <a:tcPr marL="24164" marR="241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Атауы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аз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мамандандырылған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кітаптарды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04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47621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мамандандырылған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аз </a:t>
                      </a:r>
                      <a:r>
                        <a:rPr lang="ru-RU" sz="1100" kern="1200" dirty="0" err="1">
                          <a:effectLst/>
                        </a:rPr>
                        <a:t>газеттер</a:t>
                      </a:r>
                      <a:r>
                        <a:rPr lang="ru-RU" sz="1100" kern="1200" dirty="0">
                          <a:effectLst/>
                        </a:rPr>
                        <a:t>, </a:t>
                      </a:r>
                      <a:r>
                        <a:rPr lang="ru-RU" sz="1100" kern="1200" dirty="0" err="1">
                          <a:effectLst/>
                        </a:rPr>
                        <a:t>журналдар</a:t>
                      </a:r>
                      <a:r>
                        <a:rPr lang="ru-RU" sz="1100" kern="1200" dirty="0">
                          <a:effectLst/>
                        </a:rPr>
                        <a:t> мен </a:t>
                      </a:r>
                      <a:r>
                        <a:rPr lang="ru-RU" sz="1100" kern="1200" dirty="0" err="1">
                          <a:effectLst/>
                        </a:rPr>
                        <a:t>кеңсе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тауарларын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0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47651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аз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мамандандырылған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ойындар</a:t>
                      </a:r>
                      <a:r>
                        <a:rPr lang="ru-RU" sz="1100" kern="1200" dirty="0">
                          <a:effectLst/>
                        </a:rPr>
                        <a:t> мен </a:t>
                      </a:r>
                      <a:r>
                        <a:rPr lang="ru-RU" sz="1100" kern="1200" dirty="0" err="1">
                          <a:effectLst/>
                        </a:rPr>
                        <a:t>ойыншықтарды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04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47711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мамандандырылған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аз трикотаж </a:t>
                      </a:r>
                      <a:r>
                        <a:rPr lang="ru-RU" sz="1100" kern="1200" dirty="0" err="1">
                          <a:effectLst/>
                        </a:rPr>
                        <a:t>және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шұлық-шұлық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бұйымдарын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04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47712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мамандандырылған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трикотаж </a:t>
                      </a:r>
                      <a:r>
                        <a:rPr lang="ru-RU" sz="1100" kern="1200" dirty="0" err="1">
                          <a:effectLst/>
                        </a:rPr>
                        <a:t>және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шұлық-шұлық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бұйымдарынан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басқа</a:t>
                      </a:r>
                      <a:r>
                        <a:rPr lang="ru-RU" sz="1100" kern="1200" dirty="0">
                          <a:effectLst/>
                        </a:rPr>
                        <a:t>,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кем </a:t>
                      </a:r>
                      <a:r>
                        <a:rPr lang="ru-RU" sz="1100" kern="1200" dirty="0" err="1">
                          <a:effectLst/>
                        </a:rPr>
                        <a:t>киімдерді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47721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аз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мамандандырылған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аяқ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киімнің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саудасы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47722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аз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мамандандырылған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былғары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бұйымдарын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04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47751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аз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мамандандырылған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косметикалық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тауарлар</a:t>
                      </a:r>
                      <a:r>
                        <a:rPr lang="ru-RU" sz="1100" kern="1200" dirty="0">
                          <a:effectLst/>
                        </a:rPr>
                        <a:t> мен </a:t>
                      </a:r>
                      <a:r>
                        <a:rPr lang="ru-RU" sz="1100" kern="1200" dirty="0" err="1">
                          <a:effectLst/>
                        </a:rPr>
                        <a:t>дәретхана</a:t>
                      </a:r>
                      <a:r>
                        <a:rPr lang="ru-RU" sz="1100" kern="1200" dirty="0">
                          <a:effectLst/>
                        </a:rPr>
                        <a:t> керек-</a:t>
                      </a:r>
                      <a:r>
                        <a:rPr lang="ru-RU" sz="1100" kern="1200" dirty="0" err="1">
                          <a:effectLst/>
                        </a:rPr>
                        <a:t>жарақтарын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47761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мамандандырылған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аз </a:t>
                      </a:r>
                      <a:r>
                        <a:rPr lang="ru-RU" sz="1100" kern="1200" dirty="0" err="1">
                          <a:effectLst/>
                        </a:rPr>
                        <a:t>гүлдермен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47791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алаңы</a:t>
                      </a:r>
                      <a:r>
                        <a:rPr lang="ru-RU" sz="1100" kern="1200" dirty="0">
                          <a:effectLst/>
                        </a:rPr>
                        <a:t> 2000 </a:t>
                      </a:r>
                      <a:r>
                        <a:rPr lang="ru-RU" sz="1100" kern="1200" dirty="0" err="1">
                          <a:effectLst/>
                        </a:rPr>
                        <a:t>шаршы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метрден</a:t>
                      </a:r>
                      <a:r>
                        <a:rPr lang="ru-RU" sz="1100" kern="1200" dirty="0">
                          <a:effectLst/>
                        </a:rPr>
                        <a:t> аз </a:t>
                      </a: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объектілері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болып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табылатын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дүкендерде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пайдаланылған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тауарларды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47811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Сауда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шатырларында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дүңгіршектерде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және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дүңгіршектерде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тамақ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сусын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және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темекі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өнімдерін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бөлшек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саудада</a:t>
                      </a:r>
                      <a:r>
                        <a:rPr lang="ru-RU" sz="1100" dirty="0">
                          <a:effectLst/>
                        </a:rPr>
                        <a:t> 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47812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Базарларда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азық-түлік</a:t>
                      </a:r>
                      <a:r>
                        <a:rPr lang="ru-RU" sz="1100" kern="1200" dirty="0">
                          <a:effectLst/>
                        </a:rPr>
                        <a:t>, </a:t>
                      </a:r>
                      <a:r>
                        <a:rPr lang="ru-RU" sz="1100" kern="1200" dirty="0" err="1">
                          <a:effectLst/>
                        </a:rPr>
                        <a:t>сусындар</a:t>
                      </a:r>
                      <a:r>
                        <a:rPr lang="ru-RU" sz="1100" kern="1200" dirty="0">
                          <a:effectLst/>
                        </a:rPr>
                        <a:t> мен </a:t>
                      </a:r>
                      <a:r>
                        <a:rPr lang="ru-RU" sz="1100" kern="1200" dirty="0" err="1">
                          <a:effectLst/>
                        </a:rPr>
                        <a:t>темекі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өнімдерін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6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47821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Сауда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шатырларында</a:t>
                      </a:r>
                      <a:r>
                        <a:rPr lang="ru-RU" sz="1100" kern="1200" dirty="0">
                          <a:effectLst/>
                        </a:rPr>
                        <a:t>, </a:t>
                      </a:r>
                      <a:r>
                        <a:rPr lang="ru-RU" sz="1100" kern="1200" dirty="0" err="1">
                          <a:effectLst/>
                        </a:rPr>
                        <a:t>дүңгіршектерде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және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дүңгіршектерде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киім</a:t>
                      </a:r>
                      <a:r>
                        <a:rPr lang="ru-RU" sz="1100" kern="1200" dirty="0">
                          <a:effectLst/>
                        </a:rPr>
                        <a:t>, </a:t>
                      </a:r>
                      <a:r>
                        <a:rPr lang="ru-RU" sz="1100" kern="1200" dirty="0" err="1">
                          <a:effectLst/>
                        </a:rPr>
                        <a:t>аяқ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киім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және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тоқыма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бұйымдарын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бөлшек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саудада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сату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89" marR="18689" marT="7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171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247D5-1837-9FBC-9748-1C695B268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DEF9D23-D68F-0A73-70E9-7A935C9C6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67852"/>
              </p:ext>
            </p:extLst>
          </p:nvPr>
        </p:nvGraphicFramePr>
        <p:xfrm>
          <a:off x="182880" y="197944"/>
          <a:ext cx="11754244" cy="5511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6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ЭҚЖЖ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Базарларда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киім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киім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тоқыма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бұйымдарын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55101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бойындағы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жолақта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орналасқан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қонақүйлерді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қоспағанда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мейрамханалары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бар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қонақүйлердің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бойындағы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жолақта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орналасқан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қонақүйлерді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қоспағанда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мейрамханасыз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қонақүйлердің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55103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Ресми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іс-шараларға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мейрамханалармен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қонақ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55104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бойындағы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жолақта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орналасқан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қонақ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үйлердің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Демалыс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күндеріне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қысқа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мерзімді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тұрудың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кезеңдеріне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55909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санаттарға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енгізілмеген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орындармен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67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56101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бойындағы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жолақтағы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қызметін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қоспағанда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мейрамханалардың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тамақ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өнімдерін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67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Мейрамханалардың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бойындағы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объектілермен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азық-түлік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56210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Дайын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тағамды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тапсырыс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56291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Елді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мекендерден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жерде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тамақтандыруды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ұйымдастырудың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56292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Жолаушылар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пойыздарында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тамақтануды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ұйымдастырудың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56299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топтамаларға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енгізілмеген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тамақпен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қамтамасыз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жөніндегі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Сусындарға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1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61025-8151-9FD5-656B-32BD39FFD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7A31683-4629-5496-9A2F-87FA90EDAF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A31683-4629-5496-9A2F-87FA90EDAF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6C79BB-D484-3575-8789-B9029B3B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ru-RU" sz="2400" dirty="0"/>
              <a:t>Реформаның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мақсаттары-үш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сын-</a:t>
            </a:r>
            <a:r>
              <a:rPr lang="ru-RU" sz="2400" dirty="0" err="1"/>
              <a:t>қатерді</a:t>
            </a:r>
            <a:r>
              <a:rPr lang="ru-RU" sz="2400" dirty="0"/>
              <a:t> </a:t>
            </a:r>
            <a:r>
              <a:rPr lang="ru-RU" sz="2400" dirty="0" err="1"/>
              <a:t>шешу</a:t>
            </a:r>
            <a:r>
              <a:rPr lang="ru-RU" sz="2400" dirty="0"/>
              <a:t>: </a:t>
            </a:r>
            <a:r>
              <a:rPr lang="ru-RU" sz="2400" dirty="0" err="1"/>
              <a:t>экономикалық</a:t>
            </a:r>
            <a:r>
              <a:rPr lang="ru-RU" sz="2400" dirty="0"/>
              <a:t> </a:t>
            </a:r>
            <a:r>
              <a:rPr lang="ru-RU" sz="2400" dirty="0" err="1"/>
              <a:t>проблемалар</a:t>
            </a:r>
            <a:r>
              <a:rPr lang="ru-RU" sz="2400" dirty="0"/>
              <a:t>, бюджет </a:t>
            </a:r>
            <a:r>
              <a:rPr lang="ru-RU" sz="2400" dirty="0" err="1"/>
              <a:t>тапшылығы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салықтық</a:t>
            </a:r>
            <a:r>
              <a:rPr lang="ru-RU" sz="2400" dirty="0"/>
              <a:t> </a:t>
            </a:r>
            <a:r>
              <a:rPr lang="ru-RU" sz="2400" dirty="0" err="1"/>
              <a:t>моральды</a:t>
            </a:r>
            <a:r>
              <a:rPr lang="ru-RU" sz="2400" dirty="0"/>
              <a:t> </a:t>
            </a:r>
            <a:r>
              <a:rPr lang="ru-RU" sz="2400" dirty="0" err="1"/>
              <a:t>нығайту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E7A861-C3EE-3C56-E9BC-0F1A7EB71056}"/>
              </a:ext>
            </a:extLst>
          </p:cNvPr>
          <p:cNvSpPr txBox="1"/>
          <p:nvPr/>
        </p:nvSpPr>
        <p:spPr>
          <a:xfrm>
            <a:off x="4360047" y="1931168"/>
            <a:ext cx="3528000" cy="41267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Бюджет </a:t>
            </a:r>
            <a:r>
              <a:rPr lang="ru-RU" sz="1600" dirty="0" err="1"/>
              <a:t>тапшылығын</a:t>
            </a:r>
            <a:r>
              <a:rPr lang="ru-RU" sz="1600" dirty="0"/>
              <a:t> </a:t>
            </a:r>
            <a:r>
              <a:rPr lang="ru-RU" sz="1600" dirty="0" err="1"/>
              <a:t>төмендету</a:t>
            </a:r>
            <a:r>
              <a:rPr lang="ru-RU" sz="1600" dirty="0"/>
              <a:t>: </a:t>
            </a:r>
            <a:r>
              <a:rPr lang="ru-RU" sz="1600" dirty="0" err="1"/>
              <a:t>кірістер</a:t>
            </a:r>
            <a:r>
              <a:rPr lang="ru-RU" sz="1600" dirty="0"/>
              <a:t> мен бюджет </a:t>
            </a:r>
            <a:r>
              <a:rPr lang="ru-RU" sz="1600" dirty="0" err="1"/>
              <a:t>шығыстары</a:t>
            </a:r>
            <a:r>
              <a:rPr lang="ru-RU" sz="1600" dirty="0"/>
              <a:t> </a:t>
            </a:r>
            <a:r>
              <a:rPr lang="ru-RU" sz="1600" dirty="0" err="1"/>
              <a:t>арасындағы</a:t>
            </a:r>
            <a:r>
              <a:rPr lang="ru-RU" sz="1600" dirty="0"/>
              <a:t> </a:t>
            </a:r>
            <a:r>
              <a:rPr lang="ru-RU" sz="1600" dirty="0" err="1"/>
              <a:t>алшақтықты</a:t>
            </a:r>
            <a:r>
              <a:rPr lang="ru-RU" sz="1600" dirty="0"/>
              <a:t> жабу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Ұлттық</a:t>
            </a:r>
            <a:r>
              <a:rPr lang="ru-RU" sz="1600" dirty="0"/>
              <a:t> </a:t>
            </a:r>
            <a:r>
              <a:rPr lang="ru-RU" sz="1600" dirty="0" err="1"/>
              <a:t>қорға</a:t>
            </a:r>
            <a:r>
              <a:rPr lang="ru-RU" sz="1600" dirty="0"/>
              <a:t> </a:t>
            </a:r>
            <a:r>
              <a:rPr lang="ru-RU" sz="1600" dirty="0" err="1"/>
              <a:t>тәуелділікті</a:t>
            </a:r>
            <a:r>
              <a:rPr lang="ru-RU" sz="1600" dirty="0"/>
              <a:t> </a:t>
            </a:r>
            <a:r>
              <a:rPr lang="ru-RU" sz="1600" dirty="0" err="1"/>
              <a:t>азайту</a:t>
            </a:r>
            <a:r>
              <a:rPr lang="ru-RU" sz="1600" dirty="0"/>
              <a:t>: </a:t>
            </a:r>
            <a:r>
              <a:rPr lang="ru-RU" sz="1600" dirty="0" err="1"/>
              <a:t>одан</a:t>
            </a:r>
            <a:r>
              <a:rPr lang="ru-RU" sz="1600" dirty="0"/>
              <a:t> </a:t>
            </a:r>
            <a:r>
              <a:rPr lang="ru-RU" sz="1600" dirty="0" err="1"/>
              <a:t>трансферттерді</a:t>
            </a:r>
            <a:r>
              <a:rPr lang="ru-RU" sz="1600" dirty="0"/>
              <a:t> </a:t>
            </a:r>
            <a:r>
              <a:rPr lang="ru-RU" sz="1600" dirty="0" err="1"/>
              <a:t>шектеу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Мемлекеттік</a:t>
            </a:r>
            <a:r>
              <a:rPr lang="ru-RU" sz="1600" dirty="0"/>
              <a:t> </a:t>
            </a:r>
            <a:r>
              <a:rPr lang="ru-RU" sz="1600" dirty="0" err="1"/>
              <a:t>қарызды</a:t>
            </a:r>
            <a:r>
              <a:rPr lang="ru-RU" sz="1600" dirty="0"/>
              <a:t> </a:t>
            </a:r>
            <a:r>
              <a:rPr lang="ru-RU" sz="1600" dirty="0" err="1"/>
              <a:t>бақылау</a:t>
            </a:r>
            <a:r>
              <a:rPr lang="ru-RU" sz="1600" dirty="0"/>
              <a:t>: </a:t>
            </a:r>
            <a:r>
              <a:rPr lang="ru-RU" sz="1600" dirty="0" err="1"/>
              <a:t>оның</a:t>
            </a:r>
            <a:r>
              <a:rPr lang="ru-RU" sz="1600" dirty="0"/>
              <a:t> </a:t>
            </a:r>
            <a:r>
              <a:rPr lang="ru-RU" sz="1600" dirty="0" err="1"/>
              <a:t>өсуін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оған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көрсету</a:t>
            </a:r>
            <a:r>
              <a:rPr lang="ru-RU" sz="1600" dirty="0"/>
              <a:t> </a:t>
            </a:r>
            <a:r>
              <a:rPr lang="ru-RU" sz="1600" dirty="0" err="1"/>
              <a:t>шығындарын</a:t>
            </a:r>
            <a:r>
              <a:rPr lang="ru-RU" sz="1600" dirty="0"/>
              <a:t> </a:t>
            </a:r>
            <a:r>
              <a:rPr lang="ru-RU" sz="1600" dirty="0" err="1"/>
              <a:t>тежеу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"Даму </a:t>
            </a:r>
            <a:r>
              <a:rPr lang="ru-RU" sz="1600" dirty="0" err="1"/>
              <a:t>бюджетін</a:t>
            </a:r>
            <a:r>
              <a:rPr lang="ru-RU" sz="1600" dirty="0"/>
              <a:t>" </a:t>
            </a:r>
            <a:r>
              <a:rPr lang="ru-RU" sz="1600" dirty="0" err="1"/>
              <a:t>кеңейту</a:t>
            </a:r>
            <a:r>
              <a:rPr lang="ru-RU" sz="1600" dirty="0"/>
              <a:t>: </a:t>
            </a:r>
            <a:r>
              <a:rPr lang="ru-RU" sz="1600" dirty="0" err="1"/>
              <a:t>инфрақұрылымға</a:t>
            </a:r>
            <a:r>
              <a:rPr lang="ru-RU" sz="1600" dirty="0"/>
              <a:t>, </a:t>
            </a:r>
            <a:r>
              <a:rPr lang="ru-RU" sz="1600" dirty="0" err="1"/>
              <a:t>білімге</a:t>
            </a:r>
            <a:r>
              <a:rPr lang="ru-RU" sz="1600" dirty="0"/>
              <a:t>, </a:t>
            </a:r>
            <a:r>
              <a:rPr lang="ru-RU" sz="1600" dirty="0" err="1"/>
              <a:t>денсаулық</a:t>
            </a:r>
            <a:r>
              <a:rPr lang="ru-RU" sz="1600" dirty="0"/>
              <a:t> </a:t>
            </a:r>
            <a:r>
              <a:rPr lang="ru-RU" sz="1600" dirty="0" err="1"/>
              <a:t>сақтауға</a:t>
            </a:r>
            <a:r>
              <a:rPr lang="ru-RU" sz="1600" dirty="0"/>
              <a:t>, </a:t>
            </a:r>
            <a:r>
              <a:rPr lang="ru-RU" sz="1600" dirty="0" err="1"/>
              <a:t>көлікке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ТКШ-</a:t>
            </a:r>
            <a:r>
              <a:rPr lang="ru-RU" sz="1600" dirty="0" err="1"/>
              <a:t>ға</a:t>
            </a:r>
            <a:r>
              <a:rPr lang="ru-RU" sz="1600" dirty="0"/>
              <a:t> </a:t>
            </a:r>
            <a:r>
              <a:rPr lang="ru-RU" sz="1600" dirty="0" err="1"/>
              <a:t>инвестицияларды</a:t>
            </a:r>
            <a:r>
              <a:rPr lang="ru-RU" sz="1600" dirty="0"/>
              <a:t> </a:t>
            </a:r>
            <a:r>
              <a:rPr lang="ru-RU" sz="1600" dirty="0" err="1"/>
              <a:t>ұлғайту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0F24B4-0AA1-F8A3-A3B7-DC760CB0AEE6}"/>
              </a:ext>
            </a:extLst>
          </p:cNvPr>
          <p:cNvSpPr txBox="1"/>
          <p:nvPr/>
        </p:nvSpPr>
        <p:spPr>
          <a:xfrm>
            <a:off x="449263" y="1931168"/>
            <a:ext cx="34925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Бизнестің</a:t>
            </a:r>
            <a:r>
              <a:rPr lang="ru-RU" sz="1600" dirty="0"/>
              <a:t> </a:t>
            </a:r>
            <a:r>
              <a:rPr lang="ru-RU" sz="1600" dirty="0" err="1"/>
              <a:t>өсуіне</a:t>
            </a:r>
            <a:r>
              <a:rPr lang="ru-RU" sz="1600" dirty="0"/>
              <a:t> </a:t>
            </a:r>
            <a:r>
              <a:rPr lang="ru-RU" sz="1600" dirty="0" err="1"/>
              <a:t>ынталандыру</a:t>
            </a:r>
            <a:r>
              <a:rPr lang="ru-RU" sz="1600" dirty="0"/>
              <a:t> </a:t>
            </a:r>
            <a:r>
              <a:rPr lang="ru-RU" sz="1600" dirty="0" err="1"/>
              <a:t>жасау</a:t>
            </a:r>
            <a:r>
              <a:rPr lang="ru-RU" sz="1600" dirty="0"/>
              <a:t>: </a:t>
            </a:r>
            <a:r>
              <a:rPr lang="ru-RU" sz="1600" dirty="0" err="1"/>
              <a:t>салықты</a:t>
            </a:r>
            <a:r>
              <a:rPr lang="ru-RU" sz="1600" dirty="0"/>
              <a:t> </a:t>
            </a:r>
            <a:r>
              <a:rPr lang="ru-RU" sz="1600" dirty="0" err="1"/>
              <a:t>оңтайландыру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ұсақтауды</a:t>
            </a:r>
            <a:r>
              <a:rPr lang="ru-RU" sz="1600" dirty="0"/>
              <a:t> </a:t>
            </a:r>
            <a:r>
              <a:rPr lang="ru-RU" sz="1600" dirty="0" err="1"/>
              <a:t>жою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Бәсекелестікті</a:t>
            </a:r>
            <a:r>
              <a:rPr lang="ru-RU" sz="1600" dirty="0"/>
              <a:t> </a:t>
            </a:r>
            <a:r>
              <a:rPr lang="ru-RU" sz="1600" dirty="0" err="1"/>
              <a:t>теңестіру</a:t>
            </a:r>
            <a:r>
              <a:rPr lang="ru-RU" sz="1600" dirty="0"/>
              <a:t>: </a:t>
            </a:r>
            <a:r>
              <a:rPr lang="ru-RU" sz="1600" dirty="0" err="1"/>
              <a:t>кейбір</a:t>
            </a:r>
            <a:r>
              <a:rPr lang="ru-RU" sz="1600" dirty="0"/>
              <a:t> </a:t>
            </a:r>
            <a:r>
              <a:rPr lang="ru-RU" sz="1600" dirty="0" err="1"/>
              <a:t>компаниялар</a:t>
            </a:r>
            <a:r>
              <a:rPr lang="ru-RU" sz="1600" dirty="0"/>
              <a:t> </a:t>
            </a:r>
            <a:r>
              <a:rPr lang="ru-RU" sz="1600" dirty="0" err="1"/>
              <a:t>салық</a:t>
            </a:r>
            <a:r>
              <a:rPr lang="ru-RU" sz="1600" dirty="0"/>
              <a:t> </a:t>
            </a:r>
            <a:r>
              <a:rPr lang="ru-RU" sz="1600" dirty="0" err="1"/>
              <a:t>төлейтін</a:t>
            </a:r>
            <a:r>
              <a:rPr lang="ru-RU" sz="1600" dirty="0"/>
              <a:t>, ал </a:t>
            </a:r>
            <a:r>
              <a:rPr lang="ru-RU" sz="1600" dirty="0" err="1"/>
              <a:t>басқалары</a:t>
            </a:r>
            <a:r>
              <a:rPr lang="ru-RU" sz="1600" dirty="0"/>
              <a:t> </a:t>
            </a:r>
            <a:r>
              <a:rPr lang="ru-RU" sz="1600" dirty="0" err="1"/>
              <a:t>жалтаратын</a:t>
            </a:r>
            <a:r>
              <a:rPr lang="ru-RU" sz="1600" dirty="0"/>
              <a:t> </a:t>
            </a:r>
            <a:r>
              <a:rPr lang="ru-RU" sz="1600" dirty="0" err="1"/>
              <a:t>көлеңкелі</a:t>
            </a:r>
            <a:r>
              <a:rPr lang="ru-RU" sz="1600" dirty="0"/>
              <a:t> </a:t>
            </a:r>
            <a:r>
              <a:rPr lang="ru-RU" sz="1600" dirty="0" err="1"/>
              <a:t>схемалармен</a:t>
            </a:r>
            <a:r>
              <a:rPr lang="ru-RU" sz="1600" dirty="0"/>
              <a:t> </a:t>
            </a:r>
            <a:r>
              <a:rPr lang="ru-RU" sz="1600" dirty="0" err="1"/>
              <a:t>күресу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Көлеңкелі</a:t>
            </a:r>
            <a:r>
              <a:rPr lang="ru-RU" sz="1600" dirty="0"/>
              <a:t> </a:t>
            </a:r>
            <a:r>
              <a:rPr lang="ru-RU" sz="1600" dirty="0" err="1"/>
              <a:t>секторды</a:t>
            </a:r>
            <a:r>
              <a:rPr lang="ru-RU" sz="1600" dirty="0"/>
              <a:t> </a:t>
            </a:r>
            <a:r>
              <a:rPr lang="ru-RU" sz="1600" dirty="0" err="1"/>
              <a:t>бақылау</a:t>
            </a:r>
            <a:r>
              <a:rPr lang="ru-RU" sz="1600" dirty="0"/>
              <a:t>: ҚҚС </a:t>
            </a:r>
            <a:r>
              <a:rPr lang="ru-RU" sz="1600" dirty="0" err="1"/>
              <a:t>төлеуден</a:t>
            </a:r>
            <a:r>
              <a:rPr lang="ru-RU" sz="1600" dirty="0"/>
              <a:t> </a:t>
            </a:r>
            <a:r>
              <a:rPr lang="ru-RU" sz="1600" dirty="0" err="1"/>
              <a:t>жалтару</a:t>
            </a:r>
            <a:r>
              <a:rPr lang="ru-RU" sz="1600" dirty="0"/>
              <a:t> </a:t>
            </a:r>
            <a:r>
              <a:rPr lang="ru-RU" sz="1600" dirty="0" err="1"/>
              <a:t>схемалары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саңылауларды</a:t>
            </a:r>
            <a:r>
              <a:rPr lang="ru-RU" sz="1600" dirty="0"/>
              <a:t> жабу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8DD52E-BD79-4C3A-A2E0-9D497CE9FCBD}"/>
              </a:ext>
            </a:extLst>
          </p:cNvPr>
          <p:cNvSpPr txBox="1"/>
          <p:nvPr/>
        </p:nvSpPr>
        <p:spPr>
          <a:xfrm>
            <a:off x="8270832" y="1931168"/>
            <a:ext cx="3492500" cy="3847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Әділ</a:t>
            </a:r>
            <a:r>
              <a:rPr lang="ru-RU" sz="1600" dirty="0"/>
              <a:t> </a:t>
            </a:r>
            <a:r>
              <a:rPr lang="ru-RU" sz="1600" dirty="0" err="1"/>
              <a:t>салық</a:t>
            </a:r>
            <a:r>
              <a:rPr lang="ru-RU" sz="1600" dirty="0"/>
              <a:t> </a:t>
            </a:r>
            <a:r>
              <a:rPr lang="ru-RU" sz="1600" dirty="0" err="1"/>
              <a:t>жүйесін</a:t>
            </a:r>
            <a:r>
              <a:rPr lang="ru-RU" sz="1600" dirty="0"/>
              <a:t> </a:t>
            </a:r>
            <a:r>
              <a:rPr lang="ru-RU" sz="1600" dirty="0" err="1"/>
              <a:t>құру</a:t>
            </a:r>
            <a:r>
              <a:rPr lang="ru-RU" sz="1600" dirty="0"/>
              <a:t>: </a:t>
            </a:r>
            <a:r>
              <a:rPr lang="ru-RU" sz="1600" dirty="0" err="1"/>
              <a:t>жеке</a:t>
            </a:r>
            <a:r>
              <a:rPr lang="ru-RU" sz="1600" dirty="0"/>
              <a:t> </a:t>
            </a:r>
            <a:r>
              <a:rPr lang="ru-RU" sz="1600" dirty="0" err="1"/>
              <a:t>топтарға</a:t>
            </a:r>
            <a:r>
              <a:rPr lang="ru-RU" sz="1600" dirty="0"/>
              <a:t> </a:t>
            </a:r>
            <a:r>
              <a:rPr lang="ru-RU" sz="1600" dirty="0" err="1"/>
              <a:t>салықтан</a:t>
            </a:r>
            <a:r>
              <a:rPr lang="ru-RU" sz="1600" dirty="0"/>
              <a:t> </a:t>
            </a:r>
            <a:r>
              <a:rPr lang="ru-RU" sz="1600" dirty="0" err="1"/>
              <a:t>жалтаруға</a:t>
            </a:r>
            <a:r>
              <a:rPr lang="ru-RU" sz="1600" dirty="0"/>
              <a:t> </a:t>
            </a:r>
            <a:r>
              <a:rPr lang="ru-RU" sz="1600" dirty="0" err="1"/>
              <a:t>мүмкіндік</a:t>
            </a:r>
            <a:r>
              <a:rPr lang="ru-RU" sz="1600" dirty="0"/>
              <a:t> </a:t>
            </a:r>
            <a:r>
              <a:rPr lang="ru-RU" sz="1600" dirty="0" err="1"/>
              <a:t>беретін</a:t>
            </a:r>
            <a:r>
              <a:rPr lang="ru-RU" sz="1600" dirty="0"/>
              <a:t> </a:t>
            </a:r>
            <a:r>
              <a:rPr lang="ru-RU" sz="1600" dirty="0" err="1"/>
              <a:t>салық</a:t>
            </a:r>
            <a:r>
              <a:rPr lang="ru-RU" sz="1600" dirty="0"/>
              <a:t> </a:t>
            </a:r>
            <a:r>
              <a:rPr lang="ru-RU" sz="1600" dirty="0" err="1"/>
              <a:t>саңылауларын</a:t>
            </a:r>
            <a:r>
              <a:rPr lang="ru-RU" sz="1600" dirty="0"/>
              <a:t> </a:t>
            </a:r>
            <a:r>
              <a:rPr lang="ru-RU" sz="1600" dirty="0" err="1"/>
              <a:t>жою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салық</a:t>
            </a:r>
            <a:r>
              <a:rPr lang="ru-RU" sz="1600" dirty="0"/>
              <a:t> </a:t>
            </a:r>
            <a:r>
              <a:rPr lang="ru-RU" sz="1600" dirty="0" err="1"/>
              <a:t>ауыртпалығын</a:t>
            </a:r>
            <a:r>
              <a:rPr lang="ru-RU" sz="1600" dirty="0"/>
              <a:t> </a:t>
            </a:r>
            <a:r>
              <a:rPr lang="ru-RU" sz="1600" dirty="0" err="1"/>
              <a:t>біркелкі</a:t>
            </a:r>
            <a:r>
              <a:rPr lang="ru-RU" sz="1600" dirty="0"/>
              <a:t> </a:t>
            </a:r>
            <a:r>
              <a:rPr lang="ru-RU" sz="1600" dirty="0" err="1"/>
              <a:t>бөлу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/>
              <a:t>Әлеуметтік</a:t>
            </a:r>
            <a:r>
              <a:rPr lang="ru-RU" sz="1600" dirty="0"/>
              <a:t> </a:t>
            </a:r>
            <a:r>
              <a:rPr lang="ru-RU" sz="1600" dirty="0" err="1"/>
              <a:t>зиянды</a:t>
            </a:r>
            <a:r>
              <a:rPr lang="ru-RU" sz="1600" dirty="0"/>
              <a:t> </a:t>
            </a:r>
            <a:r>
              <a:rPr lang="ru-RU" sz="1600" dirty="0" err="1"/>
              <a:t>салаларға</a:t>
            </a:r>
            <a:r>
              <a:rPr lang="ru-RU" sz="1600" dirty="0"/>
              <a:t> </a:t>
            </a:r>
            <a:r>
              <a:rPr lang="ru-RU" sz="1600" dirty="0" err="1"/>
              <a:t>салық</a:t>
            </a:r>
            <a:r>
              <a:rPr lang="ru-RU" sz="1600" dirty="0"/>
              <a:t> </a:t>
            </a:r>
            <a:r>
              <a:rPr lang="ru-RU" sz="1600" dirty="0" err="1"/>
              <a:t>салудың</a:t>
            </a:r>
            <a:r>
              <a:rPr lang="ru-RU" sz="1600" dirty="0"/>
              <a:t> </a:t>
            </a:r>
            <a:r>
              <a:rPr lang="ru-RU" sz="1600" dirty="0" err="1"/>
              <a:t>жоғарылауы</a:t>
            </a:r>
            <a:r>
              <a:rPr lang="ru-RU" sz="1600" dirty="0"/>
              <a:t>: </a:t>
            </a:r>
            <a:r>
              <a:rPr lang="ru-RU" sz="1600" dirty="0" err="1"/>
              <a:t>теріс</a:t>
            </a:r>
            <a:r>
              <a:rPr lang="ru-RU" sz="1600" dirty="0"/>
              <a:t> </a:t>
            </a:r>
            <a:r>
              <a:rPr lang="ru-RU" sz="1600" dirty="0" err="1"/>
              <a:t>әлеуметтік</a:t>
            </a:r>
            <a:r>
              <a:rPr lang="ru-RU" sz="1600" dirty="0"/>
              <a:t> </a:t>
            </a:r>
            <a:r>
              <a:rPr lang="ru-RU" sz="1600" dirty="0" err="1"/>
              <a:t>салдарды</a:t>
            </a:r>
            <a:r>
              <a:rPr lang="ru-RU" sz="1600" dirty="0"/>
              <a:t> </a:t>
            </a:r>
            <a:r>
              <a:rPr lang="ru-RU" sz="1600" dirty="0" err="1"/>
              <a:t>азайту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букмекерлік</a:t>
            </a:r>
            <a:r>
              <a:rPr lang="ru-RU" sz="1600" dirty="0"/>
              <a:t> </a:t>
            </a:r>
            <a:r>
              <a:rPr lang="ru-RU" sz="1600" dirty="0" err="1"/>
              <a:t>компанияларға</a:t>
            </a:r>
            <a:r>
              <a:rPr lang="ru-RU" sz="1600" dirty="0"/>
              <a:t>, </a:t>
            </a:r>
            <a:r>
              <a:rPr lang="ru-RU" sz="1600" dirty="0" err="1"/>
              <a:t>алкогольге</a:t>
            </a:r>
            <a:r>
              <a:rPr lang="ru-RU" sz="1600" dirty="0"/>
              <a:t>, </a:t>
            </a:r>
            <a:r>
              <a:rPr lang="ru-RU" sz="1600" dirty="0" err="1"/>
              <a:t>темекіге</a:t>
            </a:r>
            <a:r>
              <a:rPr lang="ru-RU" sz="1600" dirty="0"/>
              <a:t>, </a:t>
            </a:r>
            <a:r>
              <a:rPr lang="ru-RU" sz="1600" dirty="0" err="1"/>
              <a:t>энергетикаға</a:t>
            </a:r>
            <a:r>
              <a:rPr lang="ru-RU" sz="1600" dirty="0"/>
              <a:t> </a:t>
            </a:r>
            <a:r>
              <a:rPr lang="ru-RU" sz="1600" dirty="0" err="1"/>
              <a:t>салынатын</a:t>
            </a:r>
            <a:r>
              <a:rPr lang="ru-RU" sz="1600" dirty="0"/>
              <a:t> </a:t>
            </a:r>
            <a:r>
              <a:rPr lang="ru-RU" sz="1600" dirty="0" err="1"/>
              <a:t>салықтардың</a:t>
            </a:r>
            <a:r>
              <a:rPr lang="ru-RU" sz="1600" dirty="0"/>
              <a:t> </a:t>
            </a:r>
            <a:r>
              <a:rPr lang="ru-RU" sz="1600" dirty="0" err="1"/>
              <a:t>өсуі</a:t>
            </a:r>
            <a:endParaRPr lang="ru-RU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1AB93F-47F5-0135-D53A-B7D46CDAB80C}"/>
              </a:ext>
            </a:extLst>
          </p:cNvPr>
          <p:cNvSpPr txBox="1"/>
          <p:nvPr/>
        </p:nvSpPr>
        <p:spPr>
          <a:xfrm>
            <a:off x="449263" y="1358150"/>
            <a:ext cx="3492500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1. Экономикалық </a:t>
            </a:r>
            <a:r>
              <a:rPr lang="ru-RU" sz="1600" dirty="0" err="1"/>
              <a:t>мақсаттар</a:t>
            </a:r>
            <a:endParaRPr lang="ru-RU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B0DD0-956A-C836-73E4-E245C1DE68F1}"/>
              </a:ext>
            </a:extLst>
          </p:cNvPr>
          <p:cNvSpPr txBox="1"/>
          <p:nvPr/>
        </p:nvSpPr>
        <p:spPr>
          <a:xfrm>
            <a:off x="4360047" y="1358150"/>
            <a:ext cx="3492500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2. Бюджеттік </a:t>
            </a:r>
            <a:r>
              <a:rPr lang="ru-RU" sz="1600" dirty="0" err="1"/>
              <a:t>мақсаттар</a:t>
            </a:r>
            <a:endParaRPr lang="ru-RU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6D8925-5195-74D3-0525-B416268D73DB}"/>
              </a:ext>
            </a:extLst>
          </p:cNvPr>
          <p:cNvSpPr txBox="1"/>
          <p:nvPr/>
        </p:nvSpPr>
        <p:spPr>
          <a:xfrm>
            <a:off x="8270832" y="1358150"/>
            <a:ext cx="3492500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3. Салықтық </a:t>
            </a:r>
            <a:r>
              <a:rPr lang="ru-RU" sz="1600" dirty="0" err="1"/>
              <a:t>моральды</a:t>
            </a:r>
            <a:r>
              <a:rPr lang="ru-RU" sz="1600" dirty="0"/>
              <a:t> </a:t>
            </a:r>
            <a:r>
              <a:rPr lang="ru-RU" sz="1600" dirty="0" err="1"/>
              <a:t>нығайту</a:t>
            </a:r>
            <a:endParaRPr lang="ru-RU" sz="1600" dirty="0"/>
          </a:p>
        </p:txBody>
      </p:sp>
      <p:cxnSp>
        <p:nvCxnSpPr>
          <p:cNvPr id="30" name="Прямая соединительная линия 144">
            <a:extLst>
              <a:ext uri="{FF2B5EF4-FFF2-40B4-BE49-F238E27FC236}">
                <a16:creationId xmlns:a16="http://schemas.microsoft.com/office/drawing/2014/main" id="{9CBF1723-40B0-BC87-7913-352782398801}"/>
              </a:ext>
            </a:extLst>
          </p:cNvPr>
          <p:cNvCxnSpPr>
            <a:cxnSpLocks/>
          </p:cNvCxnSpPr>
          <p:nvPr/>
        </p:nvCxnSpPr>
        <p:spPr>
          <a:xfrm flipV="1">
            <a:off x="4150905" y="1458500"/>
            <a:ext cx="0" cy="4752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31" name="Прямая соединительная линия 144">
            <a:extLst>
              <a:ext uri="{FF2B5EF4-FFF2-40B4-BE49-F238E27FC236}">
                <a16:creationId xmlns:a16="http://schemas.microsoft.com/office/drawing/2014/main" id="{D8DFE9EB-BE88-D9D8-414C-B2F58EFFFA30}"/>
              </a:ext>
            </a:extLst>
          </p:cNvPr>
          <p:cNvCxnSpPr>
            <a:cxnSpLocks/>
          </p:cNvCxnSpPr>
          <p:nvPr/>
        </p:nvCxnSpPr>
        <p:spPr>
          <a:xfrm flipV="1">
            <a:off x="8061689" y="1458500"/>
            <a:ext cx="0" cy="4752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9311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7FF48F6-F597-DFC4-CF86-82866DDBFE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FF48F6-F597-DFC4-CF86-82866DDBF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Box 22">
            <a:extLst>
              <a:ext uri="{FF2B5EF4-FFF2-40B4-BE49-F238E27FC236}">
                <a16:creationId xmlns:a16="http://schemas.microsoft.com/office/drawing/2014/main" id="{45DA0850-3024-F9EF-D90D-85DCB46ED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093"/>
            <a:ext cx="12039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67"/>
              </a:lnSpc>
            </a:pP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Бюджетке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түсетін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түсімдердің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өсуі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мемлекет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алдында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тұрған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даму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міндеттерін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шешуге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,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Ұлттық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қордан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алып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қоюды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шектеуге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,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мемлекеттік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борыш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пен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оған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жұмсалатын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шығыстарды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азайтуға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мүмкіндік</a:t>
            </a:r>
            <a:r>
              <a:rPr lang="ru-RU" altLang="x-none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 </a:t>
            </a:r>
            <a:r>
              <a:rPr lang="ru-RU" altLang="x-none" sz="2400" dirty="0" err="1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береді</a:t>
            </a:r>
            <a:endParaRPr lang="ru-RU" altLang="x-none" sz="2400" dirty="0">
              <a:solidFill>
                <a:srgbClr val="00646C"/>
              </a:solidFill>
              <a:latin typeface="+mj-lt"/>
              <a:cs typeface="Open Sans Bold" panose="020B0604020202020204" charset="0"/>
              <a:sym typeface="Open Sans Bold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FDC0054-D79E-100D-FF34-85232B84067A}"/>
              </a:ext>
            </a:extLst>
          </p:cNvPr>
          <p:cNvSpPr/>
          <p:nvPr/>
        </p:nvSpPr>
        <p:spPr>
          <a:xfrm>
            <a:off x="4622800" y="1808692"/>
            <a:ext cx="7416800" cy="1188508"/>
          </a:xfrm>
          <a:prstGeom prst="rect">
            <a:avLst/>
          </a:prstGeom>
          <a:solidFill>
            <a:srgbClr val="0064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-тен</a:t>
            </a:r>
            <a:r>
              <a:rPr lang="kk-K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-ке</a:t>
            </a:r>
            <a:r>
              <a:rPr lang="kk-K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9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трлн тенге</a:t>
            </a:r>
            <a:endParaRPr lang="ru-RU" sz="29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56557F73-F1BC-63C0-D751-C7945B21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803400"/>
            <a:ext cx="3810000" cy="1193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ts val="692"/>
              </a:spcAft>
            </a:pP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Бюджетке</a:t>
            </a:r>
            <a:r>
              <a:rPr lang="ru-RU" altLang="x-none" sz="2400" b="1" dirty="0">
                <a:solidFill>
                  <a:srgbClr val="00646C"/>
                </a:solidFill>
                <a:latin typeface="Arial" panose="020B0604020202020204" pitchFamily="34" charset="0"/>
              </a:rPr>
              <a:t> </a:t>
            </a: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қосымша</a:t>
            </a:r>
            <a:r>
              <a:rPr lang="ru-RU" altLang="x-none" sz="2400" b="1" dirty="0">
                <a:solidFill>
                  <a:srgbClr val="00646C"/>
                </a:solidFill>
                <a:latin typeface="Arial" panose="020B0604020202020204" pitchFamily="34" charset="0"/>
              </a:rPr>
              <a:t> </a:t>
            </a: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жыл</a:t>
            </a:r>
            <a:r>
              <a:rPr lang="ru-RU" altLang="x-none" sz="2400" b="1" dirty="0">
                <a:solidFill>
                  <a:srgbClr val="00646C"/>
                </a:solidFill>
                <a:latin typeface="Arial" panose="020B0604020202020204" pitchFamily="34" charset="0"/>
              </a:rPr>
              <a:t> </a:t>
            </a: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сайынғы</a:t>
            </a:r>
            <a:r>
              <a:rPr lang="ru-RU" altLang="x-none" sz="2400" b="1" dirty="0">
                <a:solidFill>
                  <a:srgbClr val="00646C"/>
                </a:solidFill>
                <a:latin typeface="Arial" panose="020B0604020202020204" pitchFamily="34" charset="0"/>
              </a:rPr>
              <a:t> </a:t>
            </a: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түсімдер</a:t>
            </a:r>
            <a:endParaRPr lang="ru-RU" altLang="x-none" sz="2400" b="1" dirty="0">
              <a:solidFill>
                <a:srgbClr val="00646C"/>
              </a:solidFill>
              <a:latin typeface="Arial" panose="020B0604020202020204" pitchFamily="34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CAA0D47E-9E16-8E98-7707-69AA50753FA5}"/>
              </a:ext>
            </a:extLst>
          </p:cNvPr>
          <p:cNvSpPr/>
          <p:nvPr/>
        </p:nvSpPr>
        <p:spPr>
          <a:xfrm rot="5400000">
            <a:off x="3672946" y="2143655"/>
            <a:ext cx="1184275" cy="503767"/>
          </a:xfrm>
          <a:prstGeom prst="triangle">
            <a:avLst/>
          </a:prstGeom>
          <a:solidFill>
            <a:srgbClr val="0064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200"/>
          </a:p>
        </p:txBody>
      </p:sp>
      <p:sp>
        <p:nvSpPr>
          <p:cNvPr id="36873" name="TextBox 12">
            <a:extLst>
              <a:ext uri="{FF2B5EF4-FFF2-40B4-BE49-F238E27FC236}">
                <a16:creationId xmlns:a16="http://schemas.microsoft.com/office/drawing/2014/main" id="{FD4BB180-136B-599C-54C4-A53754AF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6" y="4343400"/>
            <a:ext cx="11813117" cy="5672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3000"/>
              </a:lnSpc>
              <a:spcAft>
                <a:spcPts val="692"/>
              </a:spcAft>
            </a:pP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Қосымша</a:t>
            </a:r>
            <a:r>
              <a:rPr lang="ru-RU" altLang="x-none" sz="2400" b="1" dirty="0">
                <a:solidFill>
                  <a:srgbClr val="00646C"/>
                </a:solidFill>
                <a:latin typeface="Arial" panose="020B0604020202020204" pitchFamily="34" charset="0"/>
              </a:rPr>
              <a:t> </a:t>
            </a: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инфляцияның</a:t>
            </a:r>
            <a:r>
              <a:rPr lang="ru-RU" altLang="x-none" sz="2400" b="1" dirty="0">
                <a:solidFill>
                  <a:srgbClr val="00646C"/>
                </a:solidFill>
                <a:latin typeface="Arial" panose="020B0604020202020204" pitchFamily="34" charset="0"/>
              </a:rPr>
              <a:t> </a:t>
            </a: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әсері</a:t>
            </a:r>
            <a:r>
              <a:rPr lang="ru-RU" altLang="x-none" sz="2400" b="1" dirty="0">
                <a:solidFill>
                  <a:srgbClr val="00646C"/>
                </a:solidFill>
                <a:latin typeface="Arial" panose="020B0604020202020204" pitchFamily="34" charset="0"/>
              </a:rPr>
              <a:t> </a:t>
            </a: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қысқа</a:t>
            </a:r>
            <a:r>
              <a:rPr lang="ru-RU" altLang="x-none" sz="2400" b="1" dirty="0">
                <a:solidFill>
                  <a:srgbClr val="00646C"/>
                </a:solidFill>
                <a:latin typeface="Arial" panose="020B0604020202020204" pitchFamily="34" charset="0"/>
              </a:rPr>
              <a:t> </a:t>
            </a: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мерзімді</a:t>
            </a:r>
            <a:r>
              <a:rPr lang="ru-RU" altLang="x-none" sz="2400" b="1" dirty="0">
                <a:solidFill>
                  <a:srgbClr val="00646C"/>
                </a:solidFill>
                <a:latin typeface="Arial" panose="020B0604020202020204" pitchFamily="34" charset="0"/>
              </a:rPr>
              <a:t> </a:t>
            </a:r>
            <a:r>
              <a:rPr lang="ru-RU" altLang="x-none" sz="2400" b="1" dirty="0" err="1">
                <a:solidFill>
                  <a:srgbClr val="00646C"/>
                </a:solidFill>
                <a:latin typeface="Arial" panose="020B0604020202020204" pitchFamily="34" charset="0"/>
              </a:rPr>
              <a:t>болады</a:t>
            </a:r>
            <a:endParaRPr lang="ru-RU" altLang="x-none" sz="2400" b="1" dirty="0">
              <a:solidFill>
                <a:srgbClr val="00646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38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61025-8151-9FD5-656B-32BD39FFD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7A31683-4629-5496-9A2F-87FA90EDAF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0696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A31683-4629-5496-9A2F-87FA90EDAF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31AB93F-47F5-0135-D53A-B7D46CDAB80C}"/>
              </a:ext>
            </a:extLst>
          </p:cNvPr>
          <p:cNvSpPr txBox="1"/>
          <p:nvPr/>
        </p:nvSpPr>
        <p:spPr>
          <a:xfrm>
            <a:off x="455300" y="1259019"/>
            <a:ext cx="2787151" cy="783907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 </a:t>
            </a:r>
            <a:r>
              <a:rPr lang="ru-RU" sz="1600" dirty="0" err="1"/>
              <a:t>Инвестициялық</a:t>
            </a:r>
            <a:r>
              <a:rPr lang="ru-RU" sz="1600" dirty="0"/>
              <a:t> </a:t>
            </a:r>
            <a:r>
              <a:rPr lang="ru-RU" sz="1600" dirty="0" err="1"/>
              <a:t>белсенділікті</a:t>
            </a:r>
            <a:r>
              <a:rPr lang="ru-RU" sz="1600" dirty="0"/>
              <a:t> </a:t>
            </a:r>
            <a:r>
              <a:rPr lang="ru-RU" sz="1600" dirty="0" err="1"/>
              <a:t>ынталандыру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B0DD0-956A-C836-73E4-E245C1DE68F1}"/>
              </a:ext>
            </a:extLst>
          </p:cNvPr>
          <p:cNvSpPr txBox="1"/>
          <p:nvPr/>
        </p:nvSpPr>
        <p:spPr>
          <a:xfrm>
            <a:off x="3358931" y="1259019"/>
            <a:ext cx="2772000" cy="783907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2. </a:t>
            </a:r>
            <a:r>
              <a:rPr lang="ru-RU" sz="1600" dirty="0" err="1"/>
              <a:t>Қаржыландырудың</a:t>
            </a:r>
            <a:r>
              <a:rPr lang="ru-RU" sz="1600" dirty="0"/>
              <a:t> </a:t>
            </a:r>
            <a:r>
              <a:rPr lang="ru-RU" sz="1600" dirty="0" err="1"/>
              <a:t>қолжетімділігін</a:t>
            </a:r>
            <a:r>
              <a:rPr lang="ru-RU" sz="1600" dirty="0"/>
              <a:t> </a:t>
            </a:r>
            <a:r>
              <a:rPr lang="ru-RU" sz="1600" dirty="0" err="1"/>
              <a:t>арттыру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6D8925-5195-74D3-0525-B416268D73DB}"/>
              </a:ext>
            </a:extLst>
          </p:cNvPr>
          <p:cNvSpPr txBox="1"/>
          <p:nvPr/>
        </p:nvSpPr>
        <p:spPr>
          <a:xfrm>
            <a:off x="6221591" y="1259019"/>
            <a:ext cx="2664000" cy="783907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3. </a:t>
            </a:r>
            <a:r>
              <a:rPr lang="ru-RU" sz="1600" dirty="0"/>
              <a:t>Жеке капитал </a:t>
            </a:r>
            <a:r>
              <a:rPr lang="ru-RU" sz="1600" dirty="0" err="1"/>
              <a:t>қорын</a:t>
            </a:r>
            <a:r>
              <a:rPr lang="ru-RU" sz="1600" dirty="0"/>
              <a:t> </a:t>
            </a:r>
            <a:r>
              <a:rPr lang="ru-RU" sz="1600" dirty="0" err="1"/>
              <a:t>құру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C79BB-D484-3575-8789-B9029B3B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183521"/>
            <a:ext cx="11699533" cy="704246"/>
          </a:xfrm>
        </p:spPr>
        <p:txBody>
          <a:bodyPr vert="horz">
            <a:noAutofit/>
          </a:bodyPr>
          <a:lstStyle/>
          <a:p>
            <a:r>
              <a:rPr lang="ru-RU" sz="2400" dirty="0" err="1"/>
              <a:t>Қосымша</a:t>
            </a:r>
            <a:r>
              <a:rPr lang="ru-RU" sz="2400" dirty="0"/>
              <a:t> </a:t>
            </a:r>
            <a:r>
              <a:rPr lang="ru-RU" sz="2400" dirty="0" err="1"/>
              <a:t>түсімдер</a:t>
            </a:r>
            <a:r>
              <a:rPr lang="ru-RU" sz="2400" dirty="0"/>
              <a:t> </a:t>
            </a:r>
            <a:r>
              <a:rPr lang="ru-RU" sz="2400" dirty="0" err="1"/>
              <a:t>қалай</a:t>
            </a:r>
            <a:r>
              <a:rPr lang="ru-RU" sz="2400" dirty="0"/>
              <a:t> </a:t>
            </a:r>
            <a:r>
              <a:rPr lang="ru-RU" sz="2400" dirty="0" err="1"/>
              <a:t>пайдаланылады</a:t>
            </a:r>
            <a:r>
              <a:rPr lang="ru-RU" sz="2400" dirty="0"/>
              <a:t>? </a:t>
            </a:r>
            <a:r>
              <a:rPr lang="ru-RU" sz="2400" dirty="0" err="1"/>
              <a:t>Экономикалық</a:t>
            </a:r>
            <a:r>
              <a:rPr lang="ru-RU" sz="2400" dirty="0"/>
              <a:t> </a:t>
            </a:r>
            <a:r>
              <a:rPr lang="ru-RU" sz="2400" dirty="0" err="1"/>
              <a:t>дамуға</a:t>
            </a:r>
            <a:r>
              <a:rPr lang="ru-RU" sz="2400" dirty="0"/>
              <a:t>, </a:t>
            </a:r>
            <a:r>
              <a:rPr lang="ru-RU" sz="2400" dirty="0" err="1"/>
              <a:t>инвестициялар</a:t>
            </a:r>
            <a:r>
              <a:rPr lang="ru-RU" sz="2400" dirty="0"/>
              <a:t> </a:t>
            </a:r>
            <a:r>
              <a:rPr lang="ru-RU" sz="2400" dirty="0" err="1"/>
              <a:t>тартуға</a:t>
            </a:r>
            <a:r>
              <a:rPr lang="ru-RU" sz="2400" dirty="0"/>
              <a:t>, </a:t>
            </a:r>
            <a:r>
              <a:rPr lang="ru-RU" sz="2400" dirty="0" err="1"/>
              <a:t>бизнесті</a:t>
            </a:r>
            <a:r>
              <a:rPr lang="ru-RU" sz="2400" dirty="0"/>
              <a:t> </a:t>
            </a:r>
            <a:r>
              <a:rPr lang="ru-RU" sz="2400" dirty="0" err="1"/>
              <a:t>қолдауға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инфрақұрылымға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D8925-5195-74D3-0525-B416268D73DB}"/>
              </a:ext>
            </a:extLst>
          </p:cNvPr>
          <p:cNvSpPr txBox="1"/>
          <p:nvPr/>
        </p:nvSpPr>
        <p:spPr>
          <a:xfrm>
            <a:off x="8991892" y="1259019"/>
            <a:ext cx="2700000" cy="783907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4. </a:t>
            </a:r>
            <a:r>
              <a:rPr lang="ru-RU" sz="1600" dirty="0" err="1"/>
              <a:t>Инфрақұрылымды</a:t>
            </a:r>
            <a:r>
              <a:rPr lang="ru-RU" sz="1600" dirty="0"/>
              <a:t> </a:t>
            </a:r>
            <a:r>
              <a:rPr lang="ru-RU" sz="1600" dirty="0" err="1"/>
              <a:t>жаңғырту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30" name="Прямая соединительная линия 144">
            <a:extLst>
              <a:ext uri="{FF2B5EF4-FFF2-40B4-BE49-F238E27FC236}">
                <a16:creationId xmlns:a16="http://schemas.microsoft.com/office/drawing/2014/main" id="{9CBF1723-40B0-BC87-7913-352782398801}"/>
              </a:ext>
            </a:extLst>
          </p:cNvPr>
          <p:cNvCxnSpPr>
            <a:cxnSpLocks/>
          </p:cNvCxnSpPr>
          <p:nvPr/>
        </p:nvCxnSpPr>
        <p:spPr>
          <a:xfrm flipV="1">
            <a:off x="3297054" y="1259020"/>
            <a:ext cx="0" cy="496800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</p:spPr>
      </p:cxnSp>
      <p:sp>
        <p:nvSpPr>
          <p:cNvPr id="6" name="Прямоугольник 5"/>
          <p:cNvSpPr/>
          <p:nvPr/>
        </p:nvSpPr>
        <p:spPr>
          <a:xfrm>
            <a:off x="455301" y="2158674"/>
            <a:ext cx="2745954" cy="36121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Даму </a:t>
            </a:r>
            <a:r>
              <a:rPr lang="ru-RU" sz="1400" b="1" dirty="0" err="1"/>
              <a:t>институттарын</a:t>
            </a:r>
            <a:r>
              <a:rPr lang="ru-RU" sz="1400" b="1" dirty="0"/>
              <a:t> </a:t>
            </a:r>
            <a:r>
              <a:rPr lang="ru-RU" sz="1400" b="1" dirty="0" err="1"/>
              <a:t>капиталдандыруды</a:t>
            </a:r>
            <a:r>
              <a:rPr lang="ru-RU" sz="1400" b="1" dirty="0"/>
              <a:t> </a:t>
            </a:r>
            <a:r>
              <a:rPr lang="ru-RU" sz="1400" b="1" dirty="0" err="1"/>
              <a:t>жылына</a:t>
            </a:r>
            <a:r>
              <a:rPr lang="ru-RU" sz="1400" b="1" dirty="0"/>
              <a:t> </a:t>
            </a:r>
            <a:r>
              <a:rPr lang="ru-RU" sz="1400" dirty="0"/>
              <a:t>500 млрд </a:t>
            </a:r>
            <a:r>
              <a:rPr lang="ru-RU" sz="1400" dirty="0" err="1"/>
              <a:t>теңгеге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</a:t>
            </a:r>
            <a:r>
              <a:rPr lang="ru-RU" sz="1400" b="1" dirty="0" err="1"/>
              <a:t>ұлғайту</a:t>
            </a:r>
            <a:endParaRPr lang="ru-RU" sz="14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err="1"/>
              <a:t>Жылына</a:t>
            </a:r>
            <a:r>
              <a:rPr lang="ru-RU" sz="1400" dirty="0"/>
              <a:t> 2,5 трлн </a:t>
            </a:r>
            <a:r>
              <a:rPr lang="ru-RU" sz="1400" dirty="0" err="1"/>
              <a:t>теңгеге</a:t>
            </a:r>
            <a:r>
              <a:rPr lang="ru-RU" sz="1400" dirty="0"/>
              <a:t> </a:t>
            </a:r>
            <a:r>
              <a:rPr lang="ru-RU" sz="1400" dirty="0" err="1"/>
              <a:t>дейінгі</a:t>
            </a:r>
            <a:r>
              <a:rPr lang="ru-RU" sz="1400" dirty="0"/>
              <a:t> </a:t>
            </a:r>
            <a:r>
              <a:rPr lang="ru-RU" sz="1400" b="1" dirty="0" err="1"/>
              <a:t>жаңа</a:t>
            </a:r>
            <a:r>
              <a:rPr lang="ru-RU" sz="1400" b="1" dirty="0"/>
              <a:t> </a:t>
            </a:r>
            <a:r>
              <a:rPr lang="ru-RU" sz="1400" b="1" dirty="0" err="1"/>
              <a:t>инвестициялық</a:t>
            </a:r>
            <a:r>
              <a:rPr lang="ru-RU" sz="1400" b="1" dirty="0"/>
              <a:t> </a:t>
            </a:r>
            <a:r>
              <a:rPr lang="ru-RU" sz="1400" b="1" dirty="0" err="1"/>
              <a:t>жобаларды</a:t>
            </a:r>
            <a:r>
              <a:rPr lang="ru-RU" sz="1400" b="1" dirty="0"/>
              <a:t> </a:t>
            </a:r>
            <a:r>
              <a:rPr lang="ru-RU" sz="1400" b="1" dirty="0" err="1"/>
              <a:t>қаржыландыру</a:t>
            </a:r>
            <a:r>
              <a:rPr lang="en-GB" sz="1400" dirty="0"/>
              <a:t>  </a:t>
            </a: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Даму </a:t>
            </a:r>
            <a:r>
              <a:rPr lang="ru-RU" sz="1400" b="1" dirty="0" err="1"/>
              <a:t>институттарының</a:t>
            </a:r>
            <a:r>
              <a:rPr lang="ru-RU" sz="1400" b="1" dirty="0"/>
              <a:t> </a:t>
            </a:r>
            <a:r>
              <a:rPr lang="ru-RU" sz="1400" b="1" dirty="0" err="1"/>
              <a:t>монополиялық</a:t>
            </a:r>
            <a:r>
              <a:rPr lang="ru-RU" sz="1400" b="1" dirty="0"/>
              <a:t> </a:t>
            </a:r>
            <a:r>
              <a:rPr lang="ru-RU" sz="1400" b="1" dirty="0" err="1"/>
              <a:t>жағдайын</a:t>
            </a:r>
            <a:r>
              <a:rPr lang="ru-RU" sz="1400" b="1" dirty="0"/>
              <a:t> </a:t>
            </a:r>
            <a:r>
              <a:rPr lang="ru-RU" sz="1400" b="1" dirty="0" err="1"/>
              <a:t>қайта</a:t>
            </a:r>
            <a:r>
              <a:rPr lang="ru-RU" sz="1400" b="1" dirty="0"/>
              <a:t> </a:t>
            </a:r>
            <a:r>
              <a:rPr lang="ru-RU" sz="1400" b="1" dirty="0" err="1"/>
              <a:t>қарау</a:t>
            </a:r>
            <a:r>
              <a:rPr lang="ru-RU" sz="1400" b="1" dirty="0"/>
              <a:t>: </a:t>
            </a:r>
            <a:r>
              <a:rPr lang="ru-RU" sz="1400" dirty="0" err="1"/>
              <a:t>коммерциялық</a:t>
            </a:r>
            <a:r>
              <a:rPr lang="ru-RU" sz="1400" dirty="0"/>
              <a:t> </a:t>
            </a:r>
            <a:r>
              <a:rPr lang="ru-RU" sz="1400" dirty="0" err="1"/>
              <a:t>банктер</a:t>
            </a:r>
            <a:r>
              <a:rPr lang="ru-RU" sz="1400" dirty="0"/>
              <a:t> </a:t>
            </a:r>
            <a:r>
              <a:rPr lang="ru-RU" sz="1400" dirty="0" err="1"/>
              <a:t>арқылы</a:t>
            </a:r>
            <a:r>
              <a:rPr lang="ru-RU" sz="1400" dirty="0"/>
              <a:t> </a:t>
            </a:r>
            <a:r>
              <a:rPr lang="ru-RU" sz="1400" dirty="0" err="1"/>
              <a:t>жеңілдікті</a:t>
            </a:r>
            <a:r>
              <a:rPr lang="ru-RU" sz="1400" dirty="0"/>
              <a:t> </a:t>
            </a:r>
            <a:r>
              <a:rPr lang="ru-RU" sz="1400" dirty="0" err="1"/>
              <a:t>кредиттеуге</a:t>
            </a:r>
            <a:r>
              <a:rPr lang="ru-RU" sz="1400" dirty="0"/>
              <a:t> </a:t>
            </a:r>
            <a:r>
              <a:rPr lang="ru-RU" sz="1400" dirty="0" err="1"/>
              <a:t>қолжетімділікті</a:t>
            </a:r>
            <a:r>
              <a:rPr lang="ru-RU" sz="1400" dirty="0"/>
              <a:t> </a:t>
            </a:r>
            <a:r>
              <a:rPr lang="ru-RU" sz="1400" dirty="0" err="1"/>
              <a:t>ашу</a:t>
            </a:r>
            <a:endParaRPr lang="en-GB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92853" y="2158674"/>
            <a:ext cx="2726659" cy="376602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err="1"/>
              <a:t>Өз</a:t>
            </a:r>
            <a:r>
              <a:rPr lang="ru-RU" sz="1400" dirty="0"/>
              <a:t> </a:t>
            </a:r>
            <a:r>
              <a:rPr lang="ru-RU" sz="1400" dirty="0" err="1"/>
              <a:t>қатысуына</a:t>
            </a:r>
            <a:r>
              <a:rPr lang="ru-RU" sz="1400" dirty="0"/>
              <a:t> </a:t>
            </a:r>
            <a:r>
              <a:rPr lang="ru-RU" sz="1400" dirty="0" err="1"/>
              <a:t>қойылатын</a:t>
            </a:r>
            <a:r>
              <a:rPr lang="ru-RU" sz="1400" dirty="0"/>
              <a:t> </a:t>
            </a:r>
            <a:r>
              <a:rPr lang="ru-RU" sz="1400" dirty="0" err="1"/>
              <a:t>талаптарды</a:t>
            </a:r>
            <a:r>
              <a:rPr lang="ru-RU" sz="1400" dirty="0"/>
              <a:t> </a:t>
            </a:r>
            <a:r>
              <a:rPr lang="ru-RU" sz="1400" dirty="0" err="1"/>
              <a:t>жоба</a:t>
            </a:r>
            <a:r>
              <a:rPr lang="ru-RU" sz="1400" dirty="0"/>
              <a:t> </a:t>
            </a:r>
            <a:r>
              <a:rPr lang="ru-RU" sz="1400" dirty="0" err="1"/>
              <a:t>құнының</a:t>
            </a:r>
            <a:r>
              <a:rPr lang="ru-RU" sz="1400" dirty="0"/>
              <a:t> 5-15% </a:t>
            </a:r>
            <a:r>
              <a:rPr lang="ru-RU" sz="1400" dirty="0" err="1"/>
              <a:t>деңгейіне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</a:t>
            </a:r>
            <a:r>
              <a:rPr lang="ru-RU" sz="1400" dirty="0" err="1"/>
              <a:t>төмендету</a:t>
            </a:r>
            <a:endParaRPr lang="ru-RU" sz="1400" noProof="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err="1"/>
              <a:t>Кредиттерге</a:t>
            </a:r>
            <a:r>
              <a:rPr lang="ru-RU" sz="1400" dirty="0"/>
              <a:t> </a:t>
            </a:r>
            <a:r>
              <a:rPr lang="ru-RU" sz="1400" dirty="0" err="1"/>
              <a:t>кепілдік</a:t>
            </a:r>
            <a:r>
              <a:rPr lang="ru-RU" sz="1400" dirty="0"/>
              <a:t> беру </a:t>
            </a:r>
            <a:r>
              <a:rPr lang="ru-RU" sz="1400" dirty="0" err="1"/>
              <a:t>бағдарламасын</a:t>
            </a:r>
            <a:r>
              <a:rPr lang="ru-RU" sz="1400" dirty="0"/>
              <a:t> Расширение 0,8 млрд-</a:t>
            </a:r>
            <a:r>
              <a:rPr lang="ru-RU" sz="1400" dirty="0" err="1"/>
              <a:t>тан</a:t>
            </a:r>
            <a:r>
              <a:rPr lang="ru-RU" sz="1400" dirty="0"/>
              <a:t> 3 3-5 млрд-</a:t>
            </a:r>
            <a:r>
              <a:rPr lang="ru-RU" sz="1400" dirty="0" err="1"/>
              <a:t>қа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(3-4 </a:t>
            </a:r>
            <a:r>
              <a:rPr lang="ru-RU" sz="1400" dirty="0" err="1"/>
              <a:t>жыл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)</a:t>
            </a:r>
            <a:r>
              <a:rPr lang="ru-RU" sz="1400" dirty="0" err="1"/>
              <a:t>кеңейту</a:t>
            </a:r>
            <a:r>
              <a:rPr lang="ru-RU" sz="1400" dirty="0"/>
              <a:t>  </a:t>
            </a:r>
            <a:endParaRPr lang="ru-RU" sz="1400" noProof="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«Даму» </a:t>
            </a:r>
            <a:r>
              <a:rPr lang="ru-RU" sz="1400" dirty="0" err="1"/>
              <a:t>кәсіпкерлікті</a:t>
            </a:r>
            <a:r>
              <a:rPr lang="ru-RU" sz="1400" dirty="0"/>
              <a:t> </a:t>
            </a:r>
            <a:r>
              <a:rPr lang="ru-RU" sz="1400" dirty="0" err="1"/>
              <a:t>дамыту</a:t>
            </a:r>
            <a:r>
              <a:rPr lang="ru-RU" sz="1400" dirty="0"/>
              <a:t> </a:t>
            </a:r>
            <a:r>
              <a:rPr lang="ru-RU" sz="1400" dirty="0" err="1"/>
              <a:t>қорының</a:t>
            </a:r>
            <a:r>
              <a:rPr lang="ru-RU" sz="1400" dirty="0"/>
              <a:t> </a:t>
            </a:r>
            <a:r>
              <a:rPr lang="ru-RU" sz="1400" dirty="0" err="1"/>
              <a:t>базасында</a:t>
            </a:r>
            <a:r>
              <a:rPr lang="ru-RU" sz="1400" dirty="0"/>
              <a:t> </a:t>
            </a:r>
            <a:r>
              <a:rPr lang="ru-RU" sz="1400" dirty="0" err="1"/>
              <a:t>кепілдік</a:t>
            </a:r>
            <a:r>
              <a:rPr lang="ru-RU" sz="1400" dirty="0"/>
              <a:t> </a:t>
            </a:r>
            <a:r>
              <a:rPr lang="ru-RU" sz="1400" dirty="0" err="1"/>
              <a:t>қорын</a:t>
            </a:r>
            <a:r>
              <a:rPr lang="ru-RU" sz="1400" dirty="0"/>
              <a:t> </a:t>
            </a:r>
            <a:r>
              <a:rPr lang="ru-RU" sz="1400" dirty="0" err="1"/>
              <a:t>құру</a:t>
            </a:r>
            <a:endParaRPr lang="ru-RU" sz="1400" noProof="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err="1"/>
              <a:t>Ірі</a:t>
            </a:r>
            <a:r>
              <a:rPr lang="ru-RU" sz="1400" dirty="0"/>
              <a:t> </a:t>
            </a:r>
            <a:r>
              <a:rPr lang="ru-RU" sz="1400" dirty="0" err="1"/>
              <a:t>бизнестің</a:t>
            </a:r>
            <a:r>
              <a:rPr lang="ru-RU" sz="1400" dirty="0"/>
              <a:t> $5 млрд </a:t>
            </a:r>
            <a:r>
              <a:rPr lang="ru-RU" sz="1400" dirty="0" err="1"/>
              <a:t>дейінгі</a:t>
            </a:r>
            <a:r>
              <a:rPr lang="ru-RU" sz="1400" dirty="0"/>
              <a:t> </a:t>
            </a:r>
            <a:r>
              <a:rPr lang="ru-RU" sz="1400" dirty="0" err="1"/>
              <a:t>кредиттеріне</a:t>
            </a:r>
            <a:r>
              <a:rPr lang="ru-RU" sz="1400" dirty="0"/>
              <a:t> </a:t>
            </a:r>
            <a:r>
              <a:rPr lang="ru-RU" sz="1400" dirty="0" err="1"/>
              <a:t>кепілдік</a:t>
            </a:r>
            <a:r>
              <a:rPr lang="ru-RU" sz="1400" dirty="0"/>
              <a:t> </a:t>
            </a:r>
            <a:r>
              <a:rPr lang="ru-RU" sz="1400" dirty="0" err="1"/>
              <a:t>беруді</a:t>
            </a:r>
            <a:r>
              <a:rPr lang="ru-RU" sz="1400" dirty="0"/>
              <a:t> </a:t>
            </a:r>
            <a:r>
              <a:rPr lang="ru-RU" sz="1400" dirty="0" err="1"/>
              <a:t>енгізу</a:t>
            </a:r>
            <a:r>
              <a:rPr lang="ru-RU" sz="1400" dirty="0"/>
              <a:t> (3-4 </a:t>
            </a:r>
            <a:r>
              <a:rPr lang="ru-RU" sz="1400" dirty="0" err="1"/>
              <a:t>жыл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)</a:t>
            </a:r>
            <a:endParaRPr lang="ru-RU" sz="1400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4618" y="2158674"/>
            <a:ext cx="2493039" cy="29658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 err="1"/>
              <a:t>Самұрық-Қазына</a:t>
            </a:r>
            <a:r>
              <a:rPr lang="ru-RU" sz="1400" b="1" dirty="0"/>
              <a:t> </a:t>
            </a:r>
            <a:r>
              <a:rPr lang="ru-RU" sz="1400" b="1" dirty="0" err="1"/>
              <a:t>қатысуымен</a:t>
            </a:r>
            <a:r>
              <a:rPr lang="ru-RU" sz="1400" b="1" dirty="0"/>
              <a:t> </a:t>
            </a:r>
            <a:r>
              <a:rPr lang="ru-RU" sz="1400" b="1" dirty="0" err="1"/>
              <a:t>тікелей</a:t>
            </a:r>
            <a:r>
              <a:rPr lang="ru-RU" sz="1400" b="1" dirty="0"/>
              <a:t> </a:t>
            </a:r>
            <a:r>
              <a:rPr lang="ru-RU" sz="1400" b="1" dirty="0" err="1"/>
              <a:t>инвестициялар</a:t>
            </a:r>
            <a:r>
              <a:rPr lang="ru-RU" sz="1400" b="1" dirty="0"/>
              <a:t> </a:t>
            </a:r>
            <a:r>
              <a:rPr lang="ru-RU" sz="1400" b="1" dirty="0" err="1"/>
              <a:t>қорын</a:t>
            </a:r>
            <a:r>
              <a:rPr lang="ru-RU" sz="1400" b="1" dirty="0"/>
              <a:t> </a:t>
            </a:r>
            <a:r>
              <a:rPr lang="ru-RU" sz="1400" b="1" dirty="0" err="1"/>
              <a:t>іске</a:t>
            </a:r>
            <a:r>
              <a:rPr lang="ru-RU" sz="1400" b="1" dirty="0"/>
              <a:t> </a:t>
            </a:r>
            <a:r>
              <a:rPr lang="ru-RU" sz="1400" b="1" dirty="0" err="1"/>
              <a:t>қосу</a:t>
            </a:r>
            <a:r>
              <a:rPr lang="ru-RU" sz="1400" b="1" dirty="0"/>
              <a:t>             </a:t>
            </a:r>
            <a:endParaRPr lang="ru-RU" sz="1400" b="1" noProof="0" dirty="0"/>
          </a:p>
          <a:p>
            <a:pPr marL="6096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err="1"/>
              <a:t>Самұрық-Қазына</a:t>
            </a:r>
            <a:r>
              <a:rPr lang="ru-RU" sz="1400" dirty="0"/>
              <a:t> </a:t>
            </a:r>
            <a:r>
              <a:rPr lang="ru-RU" sz="1400" dirty="0" err="1"/>
              <a:t>салымдарының</a:t>
            </a:r>
            <a:r>
              <a:rPr lang="ru-RU" sz="1400" dirty="0"/>
              <a:t> </a:t>
            </a:r>
            <a:r>
              <a:rPr lang="ru-RU" sz="1400" dirty="0" err="1"/>
              <a:t>көлемі</a:t>
            </a:r>
            <a:r>
              <a:rPr lang="ru-RU" sz="1400" dirty="0"/>
              <a:t> 3 </a:t>
            </a:r>
            <a:r>
              <a:rPr lang="ru-RU" sz="1400" dirty="0" err="1"/>
              <a:t>жыл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 250 млрд </a:t>
            </a:r>
            <a:r>
              <a:rPr lang="ru-RU" sz="1400" dirty="0" err="1"/>
              <a:t>теңге</a:t>
            </a:r>
            <a:r>
              <a:rPr lang="ru-RU" sz="1400" dirty="0"/>
              <a:t> (~~500 млн) </a:t>
            </a:r>
            <a:endParaRPr lang="ru-RU" sz="1400" noProof="0" dirty="0"/>
          </a:p>
          <a:p>
            <a:pPr marL="6096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3 млрд </a:t>
            </a:r>
            <a:r>
              <a:rPr lang="ru-RU" sz="1400" dirty="0" err="1"/>
              <a:t>сомасына</a:t>
            </a:r>
            <a:r>
              <a:rPr lang="ru-RU" sz="1400" dirty="0"/>
              <a:t> </a:t>
            </a:r>
            <a:r>
              <a:rPr lang="ru-RU" sz="1400" dirty="0" err="1"/>
              <a:t>жоғары</a:t>
            </a:r>
            <a:r>
              <a:rPr lang="ru-RU" sz="1400" dirty="0"/>
              <a:t> </a:t>
            </a:r>
            <a:r>
              <a:rPr lang="ru-RU" sz="1400" dirty="0" err="1"/>
              <a:t>тиімді</a:t>
            </a:r>
            <a:r>
              <a:rPr lang="ru-RU" sz="1400" dirty="0"/>
              <a:t> </a:t>
            </a:r>
            <a:r>
              <a:rPr lang="ru-RU" sz="1400" dirty="0" err="1"/>
              <a:t>жобаларды</a:t>
            </a:r>
            <a:r>
              <a:rPr lang="ru-RU" sz="1400" dirty="0"/>
              <a:t> </a:t>
            </a:r>
            <a:r>
              <a:rPr lang="ru-RU" sz="1400" dirty="0" err="1"/>
              <a:t>қолдау</a:t>
            </a:r>
            <a:endParaRPr lang="ru-RU" sz="1400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39258" y="2158674"/>
            <a:ext cx="2653931" cy="36121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 err="1"/>
              <a:t>Ұлттық</a:t>
            </a:r>
            <a:r>
              <a:rPr lang="ru-RU" sz="1400" b="1" dirty="0"/>
              <a:t> </a:t>
            </a:r>
            <a:r>
              <a:rPr lang="ru-RU" sz="1400" b="1" dirty="0" err="1"/>
              <a:t>инфрақұрылымдық</a:t>
            </a:r>
            <a:r>
              <a:rPr lang="ru-RU" sz="1400" b="1" dirty="0"/>
              <a:t> </a:t>
            </a:r>
            <a:r>
              <a:rPr lang="ru-RU" sz="1400" b="1" dirty="0" err="1"/>
              <a:t>жоспар</a:t>
            </a:r>
            <a:r>
              <a:rPr lang="ru-RU" sz="1400" b="1" dirty="0"/>
              <a:t>: </a:t>
            </a:r>
            <a:r>
              <a:rPr lang="ru-RU" sz="1400" dirty="0"/>
              <a:t>40,1 трлн </a:t>
            </a:r>
            <a:r>
              <a:rPr lang="ru-RU" sz="1400" dirty="0" err="1"/>
              <a:t>теңгеге</a:t>
            </a:r>
            <a:r>
              <a:rPr lang="ru-RU" sz="1400" dirty="0"/>
              <a:t> 204 </a:t>
            </a:r>
            <a:r>
              <a:rPr lang="ru-RU" sz="1400" dirty="0" err="1"/>
              <a:t>инфрақұрылымдық</a:t>
            </a:r>
            <a:r>
              <a:rPr lang="ru-RU" sz="1400" dirty="0"/>
              <a:t> </a:t>
            </a:r>
            <a:r>
              <a:rPr lang="ru-RU" sz="1400" dirty="0" err="1"/>
              <a:t>жобаны</a:t>
            </a:r>
            <a:r>
              <a:rPr lang="ru-RU" sz="1400" dirty="0"/>
              <a:t> </a:t>
            </a:r>
            <a:r>
              <a:rPr lang="ru-RU" sz="1400" dirty="0" err="1"/>
              <a:t>іске</a:t>
            </a:r>
            <a:r>
              <a:rPr lang="ru-RU" sz="1400" dirty="0"/>
              <a:t> </a:t>
            </a:r>
            <a:r>
              <a:rPr lang="ru-RU" sz="1400" dirty="0" err="1"/>
              <a:t>асыру</a:t>
            </a: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Энергетика </a:t>
            </a:r>
            <a:r>
              <a:rPr lang="ru-RU" sz="1400" b="1" dirty="0" err="1"/>
              <a:t>және</a:t>
            </a:r>
            <a:r>
              <a:rPr lang="ru-RU" sz="1400" b="1" dirty="0"/>
              <a:t> ТКШ </a:t>
            </a:r>
            <a:r>
              <a:rPr lang="ru-RU" sz="1400" b="1" dirty="0" err="1"/>
              <a:t>жаңғырту</a:t>
            </a:r>
            <a:r>
              <a:rPr lang="ru-RU" sz="1400" b="1" dirty="0"/>
              <a:t> </a:t>
            </a:r>
            <a:r>
              <a:rPr lang="ru-RU" sz="1400" b="1" dirty="0" err="1"/>
              <a:t>жөніндегі</a:t>
            </a:r>
            <a:r>
              <a:rPr lang="ru-RU" sz="1400" b="1" dirty="0"/>
              <a:t> </a:t>
            </a:r>
            <a:r>
              <a:rPr lang="ru-RU" sz="1400" b="1" dirty="0" err="1"/>
              <a:t>ұлттық</a:t>
            </a:r>
            <a:r>
              <a:rPr lang="ru-RU" sz="1400" b="1" dirty="0"/>
              <a:t> </a:t>
            </a:r>
            <a:r>
              <a:rPr lang="ru-RU" sz="1400" b="1" dirty="0" err="1"/>
              <a:t>жоба</a:t>
            </a:r>
            <a:r>
              <a:rPr lang="ru-RU" sz="1400" b="1" dirty="0"/>
              <a:t>: </a:t>
            </a:r>
            <a:r>
              <a:rPr lang="ru-RU" sz="1400" dirty="0" err="1"/>
              <a:t>инфрақұрылымдық</a:t>
            </a:r>
            <a:r>
              <a:rPr lang="ru-RU" sz="1400" dirty="0"/>
              <a:t> </a:t>
            </a:r>
            <a:r>
              <a:rPr lang="ru-RU" sz="1400" dirty="0" err="1"/>
              <a:t>жобаларды</a:t>
            </a:r>
            <a:r>
              <a:rPr lang="ru-RU" sz="1400" dirty="0"/>
              <a:t> </a:t>
            </a:r>
            <a:r>
              <a:rPr lang="ru-RU" sz="1400" dirty="0" err="1"/>
              <a:t>іске</a:t>
            </a:r>
            <a:r>
              <a:rPr lang="ru-RU" sz="1400" dirty="0"/>
              <a:t> </a:t>
            </a:r>
            <a:r>
              <a:rPr lang="ru-RU" sz="1400" dirty="0" err="1"/>
              <a:t>асыру</a:t>
            </a:r>
            <a:r>
              <a:rPr lang="ru-RU" sz="1400" dirty="0"/>
              <a:t>, </a:t>
            </a:r>
            <a:r>
              <a:rPr lang="ru-RU" sz="1400" dirty="0" err="1"/>
              <a:t>қаржыландыру</a:t>
            </a:r>
            <a:r>
              <a:rPr lang="ru-RU" sz="1400" dirty="0"/>
              <a:t> </a:t>
            </a:r>
            <a:r>
              <a:rPr lang="ru-RU" sz="1400" dirty="0" err="1"/>
              <a:t>көлемі</a:t>
            </a:r>
            <a:r>
              <a:rPr lang="ru-RU" sz="1400" dirty="0"/>
              <a:t> 6 трлн </a:t>
            </a:r>
            <a:r>
              <a:rPr lang="ru-RU" sz="1400" dirty="0" err="1"/>
              <a:t>теңге</a:t>
            </a:r>
            <a:r>
              <a:rPr lang="en-GB" sz="1400" dirty="0"/>
              <a:t> </a:t>
            </a: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err="1"/>
              <a:t>Авариялылықты</a:t>
            </a:r>
            <a:r>
              <a:rPr lang="ru-RU" sz="1400" dirty="0"/>
              <a:t> 20%-</a:t>
            </a:r>
            <a:r>
              <a:rPr lang="ru-RU" sz="1400" dirty="0" err="1"/>
              <a:t>ға</a:t>
            </a:r>
            <a:r>
              <a:rPr lang="ru-RU" sz="1400" dirty="0"/>
              <a:t>, </a:t>
            </a:r>
            <a:r>
              <a:rPr lang="ru-RU" sz="1400" dirty="0" err="1"/>
              <a:t>активтердің</a:t>
            </a:r>
            <a:r>
              <a:rPr lang="ru-RU" sz="1400" dirty="0"/>
              <a:t> </a:t>
            </a:r>
            <a:r>
              <a:rPr lang="ru-RU" sz="1400" dirty="0" err="1"/>
              <a:t>тозуын</a:t>
            </a:r>
            <a:r>
              <a:rPr lang="ru-RU" sz="1400" dirty="0"/>
              <a:t> 40%-</a:t>
            </a:r>
            <a:r>
              <a:rPr lang="ru-RU" sz="1400" dirty="0" err="1"/>
              <a:t>ға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</a:t>
            </a:r>
            <a:r>
              <a:rPr lang="ru-RU" sz="1400" dirty="0" err="1"/>
              <a:t>төмендету</a:t>
            </a:r>
            <a:r>
              <a:rPr lang="ru-RU" sz="1400" dirty="0"/>
              <a:t>%</a:t>
            </a:r>
            <a:endParaRPr lang="en-GB" sz="1400" dirty="0"/>
          </a:p>
        </p:txBody>
      </p:sp>
      <p:cxnSp>
        <p:nvCxnSpPr>
          <p:cNvPr id="54" name="Прямая соединительная линия 144">
            <a:extLst>
              <a:ext uri="{FF2B5EF4-FFF2-40B4-BE49-F238E27FC236}">
                <a16:creationId xmlns:a16="http://schemas.microsoft.com/office/drawing/2014/main" id="{9CBF1723-40B0-BC87-7913-352782398801}"/>
              </a:ext>
            </a:extLst>
          </p:cNvPr>
          <p:cNvCxnSpPr>
            <a:cxnSpLocks/>
          </p:cNvCxnSpPr>
          <p:nvPr/>
        </p:nvCxnSpPr>
        <p:spPr>
          <a:xfrm flipV="1">
            <a:off x="6174928" y="1259020"/>
            <a:ext cx="0" cy="496800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</p:spPr>
      </p:cxnSp>
      <p:cxnSp>
        <p:nvCxnSpPr>
          <p:cNvPr id="55" name="Прямая соединительная линия 144">
            <a:extLst>
              <a:ext uri="{FF2B5EF4-FFF2-40B4-BE49-F238E27FC236}">
                <a16:creationId xmlns:a16="http://schemas.microsoft.com/office/drawing/2014/main" id="{9CBF1723-40B0-BC87-7913-352782398801}"/>
              </a:ext>
            </a:extLst>
          </p:cNvPr>
          <p:cNvCxnSpPr>
            <a:cxnSpLocks/>
          </p:cNvCxnSpPr>
          <p:nvPr/>
        </p:nvCxnSpPr>
        <p:spPr>
          <a:xfrm flipV="1">
            <a:off x="8943457" y="1259020"/>
            <a:ext cx="0" cy="496800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212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C79ECCF4-32F0-8A40-3FDD-FC04C2BEE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CAE544A-D6D0-ECAA-3BE8-6A39B831FC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AE544A-D6D0-ECAA-3BE8-6A39B831F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: скругленные углы 242">
            <a:extLst>
              <a:ext uri="{FF2B5EF4-FFF2-40B4-BE49-F238E27FC236}">
                <a16:creationId xmlns:a16="http://schemas.microsoft.com/office/drawing/2014/main" id="{04B298F1-31E6-B316-32C4-BE532C8D8324}"/>
              </a:ext>
            </a:extLst>
          </p:cNvPr>
          <p:cNvSpPr/>
          <p:nvPr/>
        </p:nvSpPr>
        <p:spPr>
          <a:xfrm>
            <a:off x="765237" y="1974522"/>
            <a:ext cx="3941702" cy="396569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3" name="Прямоугольник: скругленные углы 272">
            <a:extLst>
              <a:ext uri="{FF2B5EF4-FFF2-40B4-BE49-F238E27FC236}">
                <a16:creationId xmlns:a16="http://schemas.microsoft.com/office/drawing/2014/main" id="{09AC2DB4-4B9B-46C0-8953-D57FD7A27574}"/>
              </a:ext>
            </a:extLst>
          </p:cNvPr>
          <p:cNvSpPr/>
          <p:nvPr/>
        </p:nvSpPr>
        <p:spPr>
          <a:xfrm>
            <a:off x="5602744" y="2015541"/>
            <a:ext cx="5809813" cy="3911979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AD33C8FA-D9E4-FDD7-99EB-1C4FC5D46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50" y="179446"/>
            <a:ext cx="11925300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646C"/>
              </a:buClr>
              <a:buSzPts val="2000"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ҚҚС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мөлшерлемесін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көтеру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ұсынылады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бұл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ретте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мөлшерлеме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салалар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бойынша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сараланған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болады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59BBC-A0F8-4DDF-B3F6-C3F30DB4F1E8}"/>
              </a:ext>
            </a:extLst>
          </p:cNvPr>
          <p:cNvSpPr txBox="1"/>
          <p:nvPr/>
        </p:nvSpPr>
        <p:spPr>
          <a:xfrm>
            <a:off x="-939800" y="765386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</a:p>
        </p:txBody>
      </p:sp>
      <p:sp>
        <p:nvSpPr>
          <p:cNvPr id="258" name="Прямоугольник 257">
            <a:extLst>
              <a:ext uri="{FF2B5EF4-FFF2-40B4-BE49-F238E27FC236}">
                <a16:creationId xmlns:a16="http://schemas.microsoft.com/office/drawing/2014/main" id="{C6BC224B-762E-4918-9647-CFC25ECD8513}"/>
              </a:ext>
            </a:extLst>
          </p:cNvPr>
          <p:cNvSpPr/>
          <p:nvPr/>
        </p:nvSpPr>
        <p:spPr>
          <a:xfrm>
            <a:off x="772341" y="1572058"/>
            <a:ext cx="3927495" cy="5969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ҚҚС </a:t>
            </a:r>
            <a:r>
              <a:rPr lang="ru-RU" sz="2000" b="1" dirty="0" err="1"/>
              <a:t>мөлшерлемесінің</a:t>
            </a:r>
            <a:r>
              <a:rPr lang="ru-RU" sz="2000" b="1" dirty="0"/>
              <a:t> </a:t>
            </a:r>
            <a:r>
              <a:rPr lang="ru-RU" sz="2000" b="1" dirty="0" err="1"/>
              <a:t>ағымдағы</a:t>
            </a:r>
            <a:r>
              <a:rPr lang="ru-RU" sz="2000" b="1" dirty="0"/>
              <a:t> </a:t>
            </a:r>
            <a:r>
              <a:rPr lang="ru-RU" sz="2000" b="1" dirty="0" err="1"/>
              <a:t>мөлшері</a:t>
            </a:r>
            <a:endParaRPr lang="ru-RU" sz="2000" b="1" dirty="0"/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id="{ADF61545-9357-468C-B05B-133C1F235715}"/>
              </a:ext>
            </a:extLst>
          </p:cNvPr>
          <p:cNvSpPr/>
          <p:nvPr/>
        </p:nvSpPr>
        <p:spPr>
          <a:xfrm>
            <a:off x="5602745" y="1572059"/>
            <a:ext cx="5809812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ҚҚС мөлшерлемесін көтеру</a:t>
            </a:r>
          </a:p>
        </p:txBody>
      </p:sp>
      <p:sp>
        <p:nvSpPr>
          <p:cNvPr id="261" name="Стрелка: вправо 260">
            <a:extLst>
              <a:ext uri="{FF2B5EF4-FFF2-40B4-BE49-F238E27FC236}">
                <a16:creationId xmlns:a16="http://schemas.microsoft.com/office/drawing/2014/main" id="{44C7C1C9-2DB9-47A5-B043-03AB2615416D}"/>
              </a:ext>
            </a:extLst>
          </p:cNvPr>
          <p:cNvSpPr/>
          <p:nvPr/>
        </p:nvSpPr>
        <p:spPr>
          <a:xfrm>
            <a:off x="4811845" y="2168966"/>
            <a:ext cx="685993" cy="68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34DE8E9-06D2-4632-9B92-CEFE15AE5E7E}"/>
              </a:ext>
            </a:extLst>
          </p:cNvPr>
          <p:cNvSpPr txBox="1"/>
          <p:nvPr/>
        </p:nvSpPr>
        <p:spPr>
          <a:xfrm>
            <a:off x="785754" y="2190580"/>
            <a:ext cx="390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>
                <a:solidFill>
                  <a:schemeClr val="tx1">
                    <a:lumMod val="75000"/>
                  </a:schemeClr>
                </a:solidFill>
              </a:rPr>
              <a:t>12%</a:t>
            </a:r>
            <a:endParaRPr lang="ru-RU" sz="2000" dirty="0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DF60C019-D49A-4915-9FDD-6F598BABB566}"/>
              </a:ext>
            </a:extLst>
          </p:cNvPr>
          <p:cNvSpPr txBox="1"/>
          <p:nvPr/>
        </p:nvSpPr>
        <p:spPr>
          <a:xfrm>
            <a:off x="5616950" y="3206139"/>
            <a:ext cx="5809813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</a:rPr>
              <a:t>ҚҚС </a:t>
            </a:r>
            <a:r>
              <a:rPr lang="ru-RU" sz="2000" dirty="0" err="1">
                <a:latin typeface="Arial" panose="020B0604020202020204" pitchFamily="34" charset="0"/>
              </a:rPr>
              <a:t>салалар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бойынша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саралануы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</a:p>
          <a:p>
            <a:pPr marL="800100" lvl="1" indent="-342900">
              <a:spcAft>
                <a:spcPts val="700"/>
              </a:spcAft>
              <a:buFont typeface="Arial" panose="020B0604020202020204" pitchFamily="34" charset="0"/>
              <a:buChar char="‒"/>
            </a:pPr>
            <a:r>
              <a:rPr lang="ru-RU" sz="2000" b="1" dirty="0">
                <a:latin typeface="Arial" panose="020B0604020202020204" pitchFamily="34" charset="0"/>
              </a:rPr>
              <a:t>Босату: </a:t>
            </a:r>
            <a:r>
              <a:rPr lang="ru-RU" sz="2000" dirty="0" err="1">
                <a:latin typeface="Arial" panose="020B0604020202020204" pitchFamily="34" charset="0"/>
              </a:rPr>
              <a:t>ауыл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шаруашылығы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үшін</a:t>
            </a:r>
            <a:endParaRPr lang="ru-RU" sz="2000" dirty="0">
              <a:latin typeface="Arial" panose="020B0604020202020204" pitchFamily="34" charset="0"/>
            </a:endParaRPr>
          </a:p>
          <a:p>
            <a:pPr marL="800100" lvl="1" indent="-342900">
              <a:spcAft>
                <a:spcPts val="700"/>
              </a:spcAft>
              <a:buFont typeface="Arial" panose="020B0604020202020204" pitchFamily="34" charset="0"/>
              <a:buChar char="‒"/>
            </a:pPr>
            <a:r>
              <a:rPr lang="ru-RU" sz="2000" b="1" dirty="0">
                <a:latin typeface="Arial" panose="020B0604020202020204" pitchFamily="34" charset="0"/>
              </a:rPr>
              <a:t>Аралық </a:t>
            </a:r>
            <a:r>
              <a:rPr lang="ru-RU" sz="2000" b="1" dirty="0" err="1">
                <a:latin typeface="Arial" panose="020B0604020202020204" pitchFamily="34" charset="0"/>
              </a:rPr>
              <a:t>мөлшерлеме</a:t>
            </a:r>
            <a:r>
              <a:rPr lang="ru-RU" sz="2000" b="1" dirty="0">
                <a:latin typeface="Arial" panose="020B0604020202020204" pitchFamily="34" charset="0"/>
              </a:rPr>
              <a:t>: 10% - </a:t>
            </a:r>
            <a:r>
              <a:rPr lang="ru-RU" sz="2000" dirty="0" err="1">
                <a:latin typeface="Arial" panose="020B0604020202020204" pitchFamily="34" charset="0"/>
              </a:rPr>
              <a:t>денсаулық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сақтау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үшін</a:t>
            </a:r>
            <a:r>
              <a:rPr lang="ru-RU" sz="2000" dirty="0">
                <a:latin typeface="Arial" panose="020B0604020202020204" pitchFamily="34" charset="0"/>
              </a:rPr>
              <a:t>; </a:t>
            </a:r>
            <a:r>
              <a:rPr lang="ru-RU" sz="2000" dirty="0" err="1">
                <a:latin typeface="Arial" panose="020B0604020202020204" pitchFamily="34" charset="0"/>
              </a:rPr>
              <a:t>сонымен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қатар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бірқатар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басқа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салалар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үшін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талқыланады</a:t>
            </a:r>
            <a:r>
              <a:rPr lang="ru-RU" sz="2000" dirty="0">
                <a:latin typeface="Arial" panose="020B0604020202020204" pitchFamily="34" charset="0"/>
              </a:rPr>
              <a:t> – </a:t>
            </a:r>
            <a:r>
              <a:rPr lang="en-US" sz="2000" dirty="0">
                <a:latin typeface="Arial" panose="020B0604020202020204" pitchFamily="34" charset="0"/>
              </a:rPr>
              <a:t>IT, </a:t>
            </a:r>
            <a:r>
              <a:rPr lang="ru-RU" sz="2000" dirty="0">
                <a:latin typeface="Arial" panose="020B0604020202020204" pitchFamily="34" charset="0"/>
              </a:rPr>
              <a:t>туризм, </a:t>
            </a:r>
            <a:r>
              <a:rPr lang="ru-RU" sz="2000" dirty="0" err="1">
                <a:latin typeface="Arial" panose="020B0604020202020204" pitchFamily="34" charset="0"/>
              </a:rPr>
              <a:t>шығармашылық</a:t>
            </a:r>
            <a:r>
              <a:rPr lang="ru-RU" sz="2000" dirty="0">
                <a:latin typeface="Arial" panose="020B0604020202020204" pitchFamily="34" charset="0"/>
              </a:rPr>
              <a:t> индустрия, </a:t>
            </a:r>
            <a:r>
              <a:rPr lang="ru-RU" sz="2000" dirty="0" err="1">
                <a:latin typeface="Arial" panose="020B0604020202020204" pitchFamily="34" charset="0"/>
              </a:rPr>
              <a:t>азық-түлік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0DB172D-5CA8-4E07-83B4-68F385754FB2}"/>
              </a:ext>
            </a:extLst>
          </p:cNvPr>
          <p:cNvSpPr txBox="1"/>
          <p:nvPr/>
        </p:nvSpPr>
        <p:spPr>
          <a:xfrm>
            <a:off x="785754" y="3206139"/>
            <a:ext cx="3900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ea typeface="Aptos" panose="020B0004020202020204" pitchFamily="34" charset="0"/>
              </a:rPr>
              <a:t>әлемдегі </a:t>
            </a:r>
            <a:r>
              <a:rPr lang="ru-RU" sz="2000" dirty="0" err="1">
                <a:latin typeface="Arial" panose="020B0604020202020204" pitchFamily="34" charset="0"/>
                <a:ea typeface="Aptos" panose="020B0004020202020204" pitchFamily="34" charset="0"/>
              </a:rPr>
              <a:t>ең</a:t>
            </a:r>
            <a:r>
              <a:rPr lang="ru-RU" sz="2000" dirty="0"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Aptos" panose="020B0004020202020204" pitchFamily="34" charset="0"/>
              </a:rPr>
              <a:t>төменгі</a:t>
            </a:r>
            <a:r>
              <a:rPr lang="ru-RU" sz="2000" dirty="0"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Aptos" panose="020B0004020202020204" pitchFamily="34" charset="0"/>
              </a:rPr>
              <a:t>көрсеткіштердің</a:t>
            </a:r>
            <a:r>
              <a:rPr lang="ru-RU" sz="2000" dirty="0"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Aptos" panose="020B0004020202020204" pitchFamily="34" charset="0"/>
              </a:rPr>
              <a:t>бірі</a:t>
            </a:r>
            <a:endParaRPr lang="ru-RU" sz="2000" dirty="0"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27C67-1BBD-C525-3AD6-9A4C7877CC21}"/>
              </a:ext>
            </a:extLst>
          </p:cNvPr>
          <p:cNvSpPr txBox="1"/>
          <p:nvPr/>
        </p:nvSpPr>
        <p:spPr>
          <a:xfrm>
            <a:off x="6356438" y="2190580"/>
            <a:ext cx="4302423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</a:rPr>
              <a:t>6</a:t>
            </a:r>
            <a:r>
              <a:rPr lang="ru-RU" sz="4000" b="1" dirty="0">
                <a:solidFill>
                  <a:schemeClr val="tx1">
                    <a:lumMod val="75000"/>
                  </a:schemeClr>
                </a:solidFill>
              </a:rPr>
              <a:t>%</a:t>
            </a:r>
            <a:br>
              <a:rPr lang="ru-RU" sz="40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жалпы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белгіленген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мөлшерлеме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18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C79ECCF4-32F0-8A40-3FDD-FC04C2BEE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CAE544A-D6D0-ECAA-3BE8-6A39B831FC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AE544A-D6D0-ECAA-3BE8-6A39B831F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: скругленные углы 242">
            <a:extLst>
              <a:ext uri="{FF2B5EF4-FFF2-40B4-BE49-F238E27FC236}">
                <a16:creationId xmlns:a16="http://schemas.microsoft.com/office/drawing/2014/main" id="{04B298F1-31E6-B316-32C4-BE532C8D8324}"/>
              </a:ext>
            </a:extLst>
          </p:cNvPr>
          <p:cNvSpPr/>
          <p:nvPr/>
        </p:nvSpPr>
        <p:spPr>
          <a:xfrm>
            <a:off x="939801" y="1850442"/>
            <a:ext cx="4302424" cy="428365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3" name="Прямоугольник: скругленные углы 272">
            <a:extLst>
              <a:ext uri="{FF2B5EF4-FFF2-40B4-BE49-F238E27FC236}">
                <a16:creationId xmlns:a16="http://schemas.microsoft.com/office/drawing/2014/main" id="{09AC2DB4-4B9B-46C0-8953-D57FD7A27574}"/>
              </a:ext>
            </a:extLst>
          </p:cNvPr>
          <p:cNvSpPr/>
          <p:nvPr/>
        </p:nvSpPr>
        <p:spPr>
          <a:xfrm>
            <a:off x="6236798" y="1850441"/>
            <a:ext cx="5637702" cy="4283659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AD33C8FA-D9E4-FDD7-99EB-1C4FC5D46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" y="179446"/>
            <a:ext cx="11382993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ҚҚС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бойынша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есепке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қою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бойынша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шекті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15 млн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теңгеге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дейін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төмендету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ұсынылады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59BBC-A0F8-4DDF-B3F6-C3F30DB4F1E8}"/>
              </a:ext>
            </a:extLst>
          </p:cNvPr>
          <p:cNvSpPr txBox="1"/>
          <p:nvPr/>
        </p:nvSpPr>
        <p:spPr>
          <a:xfrm>
            <a:off x="-939800" y="765386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</a:p>
        </p:txBody>
      </p:sp>
      <p:sp>
        <p:nvSpPr>
          <p:cNvPr id="258" name="Прямоугольник 257">
            <a:extLst>
              <a:ext uri="{FF2B5EF4-FFF2-40B4-BE49-F238E27FC236}">
                <a16:creationId xmlns:a16="http://schemas.microsoft.com/office/drawing/2014/main" id="{C6BC224B-762E-4918-9647-CFC25ECD8513}"/>
              </a:ext>
            </a:extLst>
          </p:cNvPr>
          <p:cNvSpPr/>
          <p:nvPr/>
        </p:nvSpPr>
        <p:spPr>
          <a:xfrm>
            <a:off x="939800" y="1394260"/>
            <a:ext cx="4302425" cy="4561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Қолданыстағы </a:t>
            </a:r>
            <a:r>
              <a:rPr lang="ru-RU" sz="2000" b="1" dirty="0" err="1"/>
              <a:t>шек</a:t>
            </a:r>
            <a:endParaRPr lang="ru-RU" sz="2000" b="1" dirty="0"/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id="{ADF61545-9357-468C-B05B-133C1F235715}"/>
              </a:ext>
            </a:extLst>
          </p:cNvPr>
          <p:cNvSpPr/>
          <p:nvPr/>
        </p:nvSpPr>
        <p:spPr>
          <a:xfrm>
            <a:off x="6236798" y="1394259"/>
            <a:ext cx="5637702" cy="456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Ұсынылған </a:t>
            </a:r>
            <a:r>
              <a:rPr lang="ru-RU" sz="2000" b="1" dirty="0" err="1"/>
              <a:t>шегі</a:t>
            </a:r>
            <a:endParaRPr lang="ru-RU" sz="2000" b="1" dirty="0"/>
          </a:p>
        </p:txBody>
      </p:sp>
      <p:sp>
        <p:nvSpPr>
          <p:cNvPr id="261" name="Стрелка: вправо 260">
            <a:extLst>
              <a:ext uri="{FF2B5EF4-FFF2-40B4-BE49-F238E27FC236}">
                <a16:creationId xmlns:a16="http://schemas.microsoft.com/office/drawing/2014/main" id="{44C7C1C9-2DB9-47A5-B043-03AB2615416D}"/>
              </a:ext>
            </a:extLst>
          </p:cNvPr>
          <p:cNvSpPr/>
          <p:nvPr/>
        </p:nvSpPr>
        <p:spPr>
          <a:xfrm>
            <a:off x="5387078" y="2329836"/>
            <a:ext cx="685993" cy="68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34DE8E9-06D2-4632-9B92-CEFE15AE5E7E}"/>
              </a:ext>
            </a:extLst>
          </p:cNvPr>
          <p:cNvSpPr txBox="1"/>
          <p:nvPr/>
        </p:nvSpPr>
        <p:spPr>
          <a:xfrm>
            <a:off x="939800" y="2157551"/>
            <a:ext cx="430242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chemeClr val="tx1">
                    <a:lumMod val="75000"/>
                  </a:schemeClr>
                </a:solidFill>
              </a:rPr>
              <a:t>80</a:t>
            </a:r>
            <a:endParaRPr lang="ru-RU" sz="3200" dirty="0"/>
          </a:p>
          <a:p>
            <a:pPr algn="ctr">
              <a:lnSpc>
                <a:spcPct val="90000"/>
              </a:lnSpc>
            </a:pPr>
            <a:r>
              <a:rPr lang="ru-RU" sz="2400" dirty="0"/>
              <a:t>млн </a:t>
            </a:r>
            <a:r>
              <a:rPr lang="ru-RU" sz="2400" dirty="0" err="1"/>
              <a:t>теңге</a:t>
            </a:r>
            <a:endParaRPr lang="ru-RU" sz="2400"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DB1883A-27B1-45C5-9376-601C2F8D265E}"/>
              </a:ext>
            </a:extLst>
          </p:cNvPr>
          <p:cNvSpPr txBox="1"/>
          <p:nvPr/>
        </p:nvSpPr>
        <p:spPr>
          <a:xfrm>
            <a:off x="6904437" y="2157551"/>
            <a:ext cx="430242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chemeClr val="accent1"/>
                </a:solidFill>
              </a:rPr>
              <a:t>15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млн </a:t>
            </a:r>
            <a:r>
              <a:rPr lang="ru-RU" sz="2400" dirty="0" err="1"/>
              <a:t>теңге</a:t>
            </a:r>
            <a:endParaRPr lang="ru-RU" sz="2400" dirty="0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DF60C019-D49A-4915-9FDD-6F598BABB566}"/>
              </a:ext>
            </a:extLst>
          </p:cNvPr>
          <p:cNvSpPr txBox="1"/>
          <p:nvPr/>
        </p:nvSpPr>
        <p:spPr>
          <a:xfrm>
            <a:off x="6236798" y="3459092"/>
            <a:ext cx="563770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Өзін-өзі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жұмыспен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қамтығандар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үшін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шек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Ұсақтаудың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экономикалық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жағдайын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қиындату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ұсақтау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шығындарының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құны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ұсақтаудың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пайдасынан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асып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түседі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Жанама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салықтың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табиғаты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ҚҚС-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қа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оралады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ҚҚС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төлеушілер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шеңберін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кеңейту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тең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бәсекелестік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жағдай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туғызады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+mn-cs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0DB172D-5CA8-4E07-83B4-68F385754FB2}"/>
              </a:ext>
            </a:extLst>
          </p:cNvPr>
          <p:cNvSpPr txBox="1"/>
          <p:nvPr/>
        </p:nvSpPr>
        <p:spPr>
          <a:xfrm>
            <a:off x="939800" y="3459092"/>
            <a:ext cx="4302425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Кәсіпорындардың тек 4%-ы </a:t>
            </a:r>
          </a:p>
          <a:p>
            <a:pPr>
              <a:spcAft>
                <a:spcPts val="6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   ҚҚС </a:t>
            </a:r>
            <a:r>
              <a:rPr lang="ru-RU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төлейді</a:t>
            </a:r>
            <a:endParaRPr lang="ru-RU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ea typeface="Aptos" panose="020B0004020202020204" pitchFamily="34" charset="0"/>
              </a:rPr>
              <a:t>Бизнес </a:t>
            </a:r>
            <a:r>
              <a:rPr lang="ru-RU" dirty="0" err="1">
                <a:latin typeface="Arial" panose="020B0604020202020204" pitchFamily="34" charset="0"/>
                <a:ea typeface="Aptos" panose="020B0004020202020204" pitchFamily="34" charset="0"/>
              </a:rPr>
              <a:t>салық</a:t>
            </a:r>
            <a:r>
              <a:rPr lang="ru-RU" dirty="0"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Aptos" panose="020B0004020202020204" pitchFamily="34" charset="0"/>
              </a:rPr>
              <a:t>төлемеу</a:t>
            </a:r>
            <a:r>
              <a:rPr lang="ru-RU" dirty="0"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Aptos" panose="020B00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Aptos" panose="020B0004020202020204" pitchFamily="34" charset="0"/>
              </a:rPr>
              <a:t>бөлшектенеді</a:t>
            </a:r>
            <a:endParaRPr lang="ru-RU" b="1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Жоғары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шекке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жеңілдіктерге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байланысты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ҚҚС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есебі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үзілді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айналым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салығына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+mn-cs"/>
              </a:rPr>
              <a:t>айналды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04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3263266-6859-E3E3-CC8B-229E46CE48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263266-6859-E3E3-CC8B-229E46CE4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Google Shape;334;p3">
            <a:extLst>
              <a:ext uri="{FF2B5EF4-FFF2-40B4-BE49-F238E27FC236}">
                <a16:creationId xmlns:a16="http://schemas.microsoft.com/office/drawing/2014/main" id="{FBF2361E-FF62-8A78-CC2F-25924A1D0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758" y="179446"/>
            <a:ext cx="11220935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646C"/>
              </a:buClr>
              <a:buSzPts val="2000"/>
            </a:pPr>
            <a:r>
              <a:rPr lang="ru-RU" sz="2400" dirty="0" err="1">
                <a:sym typeface="+mn-lt"/>
              </a:rPr>
              <a:t>Арнаулы</a:t>
            </a:r>
            <a:r>
              <a:rPr lang="ru-RU" sz="2400" dirty="0">
                <a:sym typeface="+mn-lt"/>
              </a:rPr>
              <a:t> </a:t>
            </a:r>
            <a:r>
              <a:rPr lang="ru-RU" sz="2400" dirty="0" err="1">
                <a:sym typeface="+mn-lt"/>
              </a:rPr>
              <a:t>салық</a:t>
            </a:r>
            <a:r>
              <a:rPr lang="ru-RU" sz="2400" dirty="0">
                <a:sym typeface="+mn-lt"/>
              </a:rPr>
              <a:t> </a:t>
            </a:r>
            <a:r>
              <a:rPr lang="ru-RU" sz="2400" dirty="0" err="1">
                <a:sym typeface="+mn-lt"/>
              </a:rPr>
              <a:t>режимдерін</a:t>
            </a:r>
            <a:r>
              <a:rPr lang="ru-RU" sz="2400" dirty="0">
                <a:sym typeface="+mn-lt"/>
              </a:rPr>
              <a:t> </a:t>
            </a:r>
            <a:r>
              <a:rPr lang="ru-RU" sz="2400" dirty="0" err="1">
                <a:sym typeface="+mn-lt"/>
              </a:rPr>
              <a:t>реформалау</a:t>
            </a:r>
            <a:r>
              <a:rPr lang="ru-RU" sz="2400" dirty="0">
                <a:sym typeface="+mn-lt"/>
              </a:rPr>
              <a:t> </a:t>
            </a:r>
            <a:r>
              <a:rPr lang="ru-RU" sz="2400" dirty="0" err="1">
                <a:sym typeface="+mn-lt"/>
              </a:rPr>
              <a:t>ұсынылады</a:t>
            </a:r>
            <a:endParaRPr lang="ru-RU" sz="2400" dirty="0">
              <a:sym typeface="+mn-lt"/>
            </a:endParaRPr>
          </a:p>
        </p:txBody>
      </p:sp>
      <p:sp>
        <p:nvSpPr>
          <p:cNvPr id="5" name="Прямоугольник: скругленные углы 242">
            <a:extLst>
              <a:ext uri="{FF2B5EF4-FFF2-40B4-BE49-F238E27FC236}">
                <a16:creationId xmlns:a16="http://schemas.microsoft.com/office/drawing/2014/main" id="{52300F4F-09D4-6DF2-2A0D-169EB1F51A0F}"/>
              </a:ext>
            </a:extLst>
          </p:cNvPr>
          <p:cNvSpPr/>
          <p:nvPr/>
        </p:nvSpPr>
        <p:spPr>
          <a:xfrm>
            <a:off x="570778" y="1567932"/>
            <a:ext cx="5508000" cy="172117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272">
            <a:extLst>
              <a:ext uri="{FF2B5EF4-FFF2-40B4-BE49-F238E27FC236}">
                <a16:creationId xmlns:a16="http://schemas.microsoft.com/office/drawing/2014/main" id="{07FC6416-319A-2E59-B09C-04AE0BB123E6}"/>
              </a:ext>
            </a:extLst>
          </p:cNvPr>
          <p:cNvSpPr/>
          <p:nvPr/>
        </p:nvSpPr>
        <p:spPr>
          <a:xfrm>
            <a:off x="6725139" y="1869715"/>
            <a:ext cx="4932000" cy="43716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257">
            <a:extLst>
              <a:ext uri="{FF2B5EF4-FFF2-40B4-BE49-F238E27FC236}">
                <a16:creationId xmlns:a16="http://schemas.microsoft.com/office/drawing/2014/main" id="{112E433F-D1A9-A20E-0BA7-74CDE1A346FC}"/>
              </a:ext>
            </a:extLst>
          </p:cNvPr>
          <p:cNvSpPr/>
          <p:nvPr/>
        </p:nvSpPr>
        <p:spPr>
          <a:xfrm>
            <a:off x="570777" y="1165468"/>
            <a:ext cx="5508000" cy="5282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Қолданыстағы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жеңілдетілген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декларация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режимі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261">
            <a:extLst>
              <a:ext uri="{FF2B5EF4-FFF2-40B4-BE49-F238E27FC236}">
                <a16:creationId xmlns:a16="http://schemas.microsoft.com/office/drawing/2014/main" id="{A573460B-00A1-B526-CDE0-346DD7A5EB40}"/>
              </a:ext>
            </a:extLst>
          </p:cNvPr>
          <p:cNvSpPr/>
          <p:nvPr/>
        </p:nvSpPr>
        <p:spPr>
          <a:xfrm>
            <a:off x="6725139" y="1165468"/>
            <a:ext cx="4932000" cy="704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Ұсынылған жеңілдетілген декларация режимі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вправо 260">
            <a:extLst>
              <a:ext uri="{FF2B5EF4-FFF2-40B4-BE49-F238E27FC236}">
                <a16:creationId xmlns:a16="http://schemas.microsoft.com/office/drawing/2014/main" id="{D871F1F1-1BBB-17CF-38B0-C44CF4BCBF75}"/>
              </a:ext>
            </a:extLst>
          </p:cNvPr>
          <p:cNvSpPr/>
          <p:nvPr/>
        </p:nvSpPr>
        <p:spPr>
          <a:xfrm rot="2567455">
            <a:off x="6145965" y="2015112"/>
            <a:ext cx="540000" cy="39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87A4B-AD72-E81E-3C3F-231D519CCCCA}"/>
              </a:ext>
            </a:extLst>
          </p:cNvPr>
          <p:cNvSpPr txBox="1"/>
          <p:nvPr/>
        </p:nvSpPr>
        <p:spPr>
          <a:xfrm>
            <a:off x="6936941" y="2406173"/>
            <a:ext cx="4500952" cy="3311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Табыс </a:t>
            </a:r>
            <a:r>
              <a:rPr lang="ru-RU" dirty="0" err="1">
                <a:latin typeface="Arial" panose="020B0604020202020204" pitchFamily="34" charset="0"/>
              </a:rPr>
              <a:t>шегі</a:t>
            </a:r>
            <a:r>
              <a:rPr lang="ru-RU" dirty="0">
                <a:latin typeface="Arial" panose="020B0604020202020204" pitchFamily="34" charset="0"/>
              </a:rPr>
              <a:t> – </a:t>
            </a:r>
            <a:r>
              <a:rPr lang="ru-RU" dirty="0" err="1">
                <a:latin typeface="Arial" panose="020B0604020202020204" pitchFamily="34" charset="0"/>
              </a:rPr>
              <a:t>жылына</a:t>
            </a:r>
            <a:r>
              <a:rPr lang="ru-RU" dirty="0">
                <a:latin typeface="Arial" panose="020B0604020202020204" pitchFamily="34" charset="0"/>
              </a:rPr>
              <a:t> 2 359 млн 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 err="1">
                <a:latin typeface="Arial" panose="020B0604020202020204" pitchFamily="34" charset="0"/>
              </a:rPr>
              <a:t>Қызметкерлер</a:t>
            </a:r>
            <a:r>
              <a:rPr lang="ru-RU" dirty="0">
                <a:latin typeface="Arial" panose="020B0604020202020204" pitchFamily="34" charset="0"/>
              </a:rPr>
              <a:t> саны – </a:t>
            </a:r>
            <a:r>
              <a:rPr lang="ru-RU" dirty="0" err="1">
                <a:latin typeface="Arial" panose="020B0604020202020204" pitchFamily="34" charset="0"/>
              </a:rPr>
              <a:t>шектеусіз</a:t>
            </a:r>
            <a:endParaRPr lang="ru-RU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 err="1">
                <a:latin typeface="Arial" panose="020B0604020202020204" pitchFamily="34" charset="0"/>
              </a:rPr>
              <a:t>Егер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сатудан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түскен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табыс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жылына</a:t>
            </a:r>
            <a:r>
              <a:rPr lang="ru-RU" dirty="0">
                <a:latin typeface="Arial" panose="020B0604020202020204" pitchFamily="34" charset="0"/>
              </a:rPr>
              <a:t> 100 млн </a:t>
            </a:r>
            <a:r>
              <a:rPr lang="ru-RU" dirty="0" err="1">
                <a:latin typeface="Arial" panose="020B0604020202020204" pitchFamily="34" charset="0"/>
              </a:rPr>
              <a:t>теңгеден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асатын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болса</a:t>
            </a:r>
            <a:r>
              <a:rPr lang="ru-RU" dirty="0">
                <a:latin typeface="Arial" panose="020B0604020202020204" pitchFamily="34" charset="0"/>
              </a:rPr>
              <a:t>, ЕТҚ </a:t>
            </a:r>
            <a:r>
              <a:rPr lang="ru-RU" dirty="0" err="1">
                <a:latin typeface="Arial" panose="020B0604020202020204" pitchFamily="34" charset="0"/>
              </a:rPr>
              <a:t>шегеріледі</a:t>
            </a:r>
            <a:endParaRPr lang="ru-RU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 err="1">
                <a:latin typeface="Arial" panose="020B0604020202020204" pitchFamily="34" charset="0"/>
              </a:rPr>
              <a:t>Мөлшерлеме</a:t>
            </a:r>
            <a:r>
              <a:rPr lang="ru-RU" dirty="0">
                <a:latin typeface="Arial" panose="020B0604020202020204" pitchFamily="34" charset="0"/>
              </a:rPr>
              <a:t> – 4% (- 50% - </a:t>
            </a:r>
            <a:r>
              <a:rPr lang="ru-RU" dirty="0" err="1">
                <a:latin typeface="Arial" panose="020B0604020202020204" pitchFamily="34" charset="0"/>
              </a:rPr>
              <a:t>мәслихат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құқығы</a:t>
            </a:r>
            <a:r>
              <a:rPr lang="ru-RU" dirty="0">
                <a:latin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ЭҚЖЖ </a:t>
            </a:r>
            <a:r>
              <a:rPr lang="ru-RU" dirty="0" err="1">
                <a:latin typeface="Arial" panose="020B0604020202020204" pitchFamily="34" charset="0"/>
              </a:rPr>
              <a:t>рұқсат</a:t>
            </a:r>
            <a:r>
              <a:rPr lang="ru-RU" dirty="0">
                <a:latin typeface="Arial" panose="020B0604020202020204" pitchFamily="34" charset="0"/>
              </a:rPr>
              <a:t> беру </a:t>
            </a:r>
            <a:r>
              <a:rPr lang="ru-RU" dirty="0" err="1">
                <a:latin typeface="Arial" panose="020B0604020202020204" pitchFamily="34" charset="0"/>
              </a:rPr>
              <a:t>тізімі</a:t>
            </a:r>
            <a:endParaRPr lang="ru-RU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</a:rPr>
              <a:t>Тек </a:t>
            </a:r>
            <a:r>
              <a:rPr lang="en-US" b="1" dirty="0">
                <a:latin typeface="Arial" panose="020B0604020202020204" pitchFamily="34" charset="0"/>
              </a:rPr>
              <a:t>B2C </a:t>
            </a:r>
            <a:r>
              <a:rPr lang="en-US" dirty="0">
                <a:latin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</a:rPr>
              <a:t>халық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жеке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тұлғалар</a:t>
            </a:r>
            <a:r>
              <a:rPr lang="ru-RU" dirty="0">
                <a:latin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іске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асыру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242">
            <a:extLst>
              <a:ext uri="{FF2B5EF4-FFF2-40B4-BE49-F238E27FC236}">
                <a16:creationId xmlns:a16="http://schemas.microsoft.com/office/drawing/2014/main" id="{4411781E-4164-635F-09ED-79D6C15B806D}"/>
              </a:ext>
            </a:extLst>
          </p:cNvPr>
          <p:cNvSpPr/>
          <p:nvPr/>
        </p:nvSpPr>
        <p:spPr>
          <a:xfrm>
            <a:off x="570778" y="4008036"/>
            <a:ext cx="5508000" cy="22333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257">
            <a:extLst>
              <a:ext uri="{FF2B5EF4-FFF2-40B4-BE49-F238E27FC236}">
                <a16:creationId xmlns:a16="http://schemas.microsoft.com/office/drawing/2014/main" id="{ED7B54DF-3DF2-718E-1786-BA5C900ACD43}"/>
              </a:ext>
            </a:extLst>
          </p:cNvPr>
          <p:cNvSpPr/>
          <p:nvPr/>
        </p:nvSpPr>
        <p:spPr>
          <a:xfrm>
            <a:off x="570777" y="3605572"/>
            <a:ext cx="5508000" cy="4561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Қолданыстағы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бөлшек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салық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режимі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C550C-DD04-4D79-E703-E580CC168497}"/>
              </a:ext>
            </a:extLst>
          </p:cNvPr>
          <p:cNvSpPr txBox="1"/>
          <p:nvPr/>
        </p:nvSpPr>
        <p:spPr>
          <a:xfrm>
            <a:off x="718309" y="1693704"/>
            <a:ext cx="5210488" cy="1469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Табыс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шегі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жылына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188 млн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Қызметкерлер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саны – 30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адам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ЭҚЖЖ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тыйым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салу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тізімі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Мөлшерлеме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8EE95-56E9-F47B-C58E-85C980CCAAF6}"/>
              </a:ext>
            </a:extLst>
          </p:cNvPr>
          <p:cNvSpPr txBox="1"/>
          <p:nvPr/>
        </p:nvSpPr>
        <p:spPr>
          <a:xfrm>
            <a:off x="718309" y="4067987"/>
            <a:ext cx="5210488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Табыс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шегі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жылына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2 359 млн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Қызметкерлер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саны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200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адам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ЕТҚ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салынатын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кірістен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шегеріледі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ЭҚЖЖ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рұқсат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беру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тізімі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Мөлшерлеме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B2C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үшін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4% (- 50% -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мәслихат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құқығы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B2B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үшін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8% </a:t>
            </a:r>
          </a:p>
        </p:txBody>
      </p:sp>
      <p:sp>
        <p:nvSpPr>
          <p:cNvPr id="17" name="Стрелка: вправо 260">
            <a:extLst>
              <a:ext uri="{FF2B5EF4-FFF2-40B4-BE49-F238E27FC236}">
                <a16:creationId xmlns:a16="http://schemas.microsoft.com/office/drawing/2014/main" id="{C16F40D1-1505-145D-9B37-ACEB1CCFA206}"/>
              </a:ext>
            </a:extLst>
          </p:cNvPr>
          <p:cNvSpPr/>
          <p:nvPr/>
        </p:nvSpPr>
        <p:spPr>
          <a:xfrm rot="19287881">
            <a:off x="6144054" y="4828012"/>
            <a:ext cx="540000" cy="39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7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6FF1A6C3-E139-90A3-DC19-6FB733C2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8918D11-12E3-B955-C487-E25B2F6F17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064B65-AA04-E24F-3E06-6D28BD8AE7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14D0641-61B7-CD11-AF61-BC236857DC3E}"/>
              </a:ext>
            </a:extLst>
          </p:cNvPr>
          <p:cNvSpPr txBox="1">
            <a:spLocks/>
          </p:cNvSpPr>
          <p:nvPr/>
        </p:nvSpPr>
        <p:spPr>
          <a:xfrm>
            <a:off x="263800" y="72322"/>
            <a:ext cx="10640291" cy="704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25" b="0" kern="1200">
                <a:solidFill>
                  <a:srgbClr val="0064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Arial Black" panose="020B0A04020102020204" pitchFamily="34" charset="0"/>
              </a:rPr>
              <a:t>Мазм</a:t>
            </a:r>
            <a:r>
              <a:rPr lang="ru-RU" sz="2400" b="1" dirty="0">
                <a:latin typeface="Arial Black" panose="020B0A04020102020204" pitchFamily="34" charset="0"/>
              </a:rPr>
              <a:t>ұ</a:t>
            </a:r>
            <a:r>
              <a:rPr lang="ru-RU" sz="2400" dirty="0">
                <a:latin typeface="Arial Black" panose="020B0A04020102020204" pitchFamily="34" charset="0"/>
              </a:rPr>
              <a:t>ны</a:t>
            </a:r>
          </a:p>
        </p:txBody>
      </p:sp>
      <p:sp>
        <p:nvSpPr>
          <p:cNvPr id="8" name="Trapezoid 11">
            <a:extLst>
              <a:ext uri="{FF2B5EF4-FFF2-40B4-BE49-F238E27FC236}">
                <a16:creationId xmlns:a16="http://schemas.microsoft.com/office/drawing/2014/main" id="{00139048-5828-6C7A-C3C1-9859EBB53CAA}"/>
              </a:ext>
            </a:extLst>
          </p:cNvPr>
          <p:cNvSpPr/>
          <p:nvPr/>
        </p:nvSpPr>
        <p:spPr>
          <a:xfrm>
            <a:off x="883489" y="2569860"/>
            <a:ext cx="8197011" cy="595420"/>
          </a:xfrm>
          <a:prstGeom prst="trapezoid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7313" fontAlgn="base"/>
            <a:r>
              <a:rPr lang="ru-RU" sz="2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Ұсынылған </a:t>
            </a:r>
            <a:r>
              <a:rPr lang="ru-RU" sz="28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endParaRPr lang="ru-RU" sz="28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ED77C027-ABD7-361B-AB95-5BCCFDD7B059}"/>
              </a:ext>
            </a:extLst>
          </p:cNvPr>
          <p:cNvSpPr/>
          <p:nvPr/>
        </p:nvSpPr>
        <p:spPr>
          <a:xfrm>
            <a:off x="412750" y="2661038"/>
            <a:ext cx="396000" cy="396000"/>
          </a:xfrm>
          <a:prstGeom prst="ellipse">
            <a:avLst/>
          </a:prstGeom>
          <a:solidFill>
            <a:srgbClr val="00646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295E5A4D-C22C-C698-99FF-DA27F92DDCF7}"/>
              </a:ext>
            </a:extLst>
          </p:cNvPr>
          <p:cNvSpPr/>
          <p:nvPr/>
        </p:nvSpPr>
        <p:spPr>
          <a:xfrm>
            <a:off x="412750" y="4146916"/>
            <a:ext cx="396000" cy="396000"/>
          </a:xfrm>
          <a:prstGeom prst="ellipse">
            <a:avLst/>
          </a:prstGeom>
          <a:solidFill>
            <a:srgbClr val="00646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rapezoid 11">
            <a:extLst>
              <a:ext uri="{FF2B5EF4-FFF2-40B4-BE49-F238E27FC236}">
                <a16:creationId xmlns:a16="http://schemas.microsoft.com/office/drawing/2014/main" id="{C0051FDD-1C4A-04DC-D4DF-658510CBE8CC}"/>
              </a:ext>
            </a:extLst>
          </p:cNvPr>
          <p:cNvSpPr/>
          <p:nvPr/>
        </p:nvSpPr>
        <p:spPr>
          <a:xfrm>
            <a:off x="883489" y="4047206"/>
            <a:ext cx="8197011" cy="595420"/>
          </a:xfrm>
          <a:prstGeom prst="trapezoid">
            <a:avLst>
              <a:gd name="adj" fmla="val 0"/>
            </a:avLst>
          </a:prstGeom>
          <a:solidFill>
            <a:srgbClr val="006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7313" lvl="0" fontAlgn="base"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реформасының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қажеттілігі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8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66A81E27-BD9A-07FA-3557-A4FBE1FBC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41721EC-E024-8722-C7FB-B61F42C213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5632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think-cell Slide" r:id="rId24" imgW="473" imgH="473" progId="TCLayout.ActiveDocument.1">
                  <p:embed/>
                </p:oleObj>
              </mc:Choice>
              <mc:Fallback>
                <p:oleObj name="think-cell Slide" r:id="rId24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4192A8-ECA1-05D0-7C46-0070F70C9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137689F2-9D20-D80D-3B4C-CFC828C4AB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52" y="179446"/>
            <a:ext cx="11337242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solidFill>
                  <a:srgbClr val="00656D"/>
                </a:solidFill>
              </a:rPr>
              <a:t>Шоғырландырылған </a:t>
            </a:r>
            <a:r>
              <a:rPr lang="ru-RU" sz="2400" dirty="0" err="1">
                <a:solidFill>
                  <a:srgbClr val="00656D"/>
                </a:solidFill>
              </a:rPr>
              <a:t>бюджеттің</a:t>
            </a:r>
            <a:r>
              <a:rPr lang="ru-RU" sz="2400" dirty="0">
                <a:solidFill>
                  <a:srgbClr val="00656D"/>
                </a:solidFill>
              </a:rPr>
              <a:t> </a:t>
            </a:r>
            <a:r>
              <a:rPr lang="ru-RU" sz="2400" dirty="0" err="1">
                <a:solidFill>
                  <a:srgbClr val="00656D"/>
                </a:solidFill>
              </a:rPr>
              <a:t>кірісі</a:t>
            </a:r>
            <a:r>
              <a:rPr lang="ru-RU" sz="2400" dirty="0">
                <a:solidFill>
                  <a:srgbClr val="00656D"/>
                </a:solidFill>
              </a:rPr>
              <a:t> ЖІӨ-</a:t>
            </a:r>
            <a:r>
              <a:rPr lang="ru-RU" sz="2400" dirty="0" err="1">
                <a:solidFill>
                  <a:srgbClr val="00656D"/>
                </a:solidFill>
              </a:rPr>
              <a:t>нің</a:t>
            </a:r>
            <a:r>
              <a:rPr lang="ru-RU" sz="2400" dirty="0">
                <a:solidFill>
                  <a:srgbClr val="00656D"/>
                </a:solidFill>
              </a:rPr>
              <a:t> 23% </a:t>
            </a:r>
            <a:r>
              <a:rPr lang="ru-RU" sz="2400" dirty="0" err="1">
                <a:solidFill>
                  <a:srgbClr val="00656D"/>
                </a:solidFill>
              </a:rPr>
              <a:t>құрайды</a:t>
            </a:r>
            <a:r>
              <a:rPr lang="ru-RU" sz="2400" dirty="0">
                <a:solidFill>
                  <a:srgbClr val="00656D"/>
                </a:solidFill>
              </a:rPr>
              <a:t>, </a:t>
            </a:r>
            <a:r>
              <a:rPr lang="ru-RU" sz="2400" dirty="0" err="1">
                <a:solidFill>
                  <a:srgbClr val="00656D"/>
                </a:solidFill>
              </a:rPr>
              <a:t>бұл</a:t>
            </a:r>
            <a:r>
              <a:rPr lang="ru-RU" sz="2400" dirty="0">
                <a:solidFill>
                  <a:srgbClr val="00656D"/>
                </a:solidFill>
              </a:rPr>
              <a:t> </a:t>
            </a:r>
            <a:r>
              <a:rPr lang="ru-RU" sz="2400" dirty="0" err="1">
                <a:solidFill>
                  <a:srgbClr val="00656D"/>
                </a:solidFill>
              </a:rPr>
              <a:t>халықаралық</a:t>
            </a:r>
            <a:r>
              <a:rPr lang="ru-RU" sz="2400" dirty="0">
                <a:solidFill>
                  <a:srgbClr val="00656D"/>
                </a:solidFill>
              </a:rPr>
              <a:t> </a:t>
            </a:r>
            <a:r>
              <a:rPr lang="ru-RU" sz="2400" dirty="0" err="1">
                <a:solidFill>
                  <a:srgbClr val="00656D"/>
                </a:solidFill>
              </a:rPr>
              <a:t>салыстыруда</a:t>
            </a:r>
            <a:r>
              <a:rPr lang="ru-RU" sz="2400" dirty="0">
                <a:solidFill>
                  <a:srgbClr val="00656D"/>
                </a:solidFill>
              </a:rPr>
              <a:t> </a:t>
            </a:r>
            <a:r>
              <a:rPr lang="ru-RU" sz="2400" dirty="0" err="1">
                <a:solidFill>
                  <a:srgbClr val="00656D"/>
                </a:solidFill>
              </a:rPr>
              <a:t>төмен</a:t>
            </a:r>
            <a:r>
              <a:rPr lang="ru-RU" sz="2400" dirty="0">
                <a:solidFill>
                  <a:srgbClr val="00656D"/>
                </a:solidFill>
              </a:rPr>
              <a:t> </a:t>
            </a:r>
            <a:r>
              <a:rPr lang="ru-RU" sz="2400" dirty="0" err="1">
                <a:solidFill>
                  <a:srgbClr val="00656D"/>
                </a:solidFill>
              </a:rPr>
              <a:t>көрсеткіш</a:t>
            </a:r>
            <a:r>
              <a:rPr lang="ru-RU" sz="2400" dirty="0">
                <a:solidFill>
                  <a:srgbClr val="00656D"/>
                </a:solidFill>
              </a:rPr>
              <a:t> </a:t>
            </a:r>
            <a:r>
              <a:rPr lang="ru-RU" sz="2400" dirty="0" err="1">
                <a:solidFill>
                  <a:srgbClr val="00656D"/>
                </a:solidFill>
              </a:rPr>
              <a:t>болып</a:t>
            </a:r>
            <a:r>
              <a:rPr lang="ru-RU" sz="2400" dirty="0">
                <a:solidFill>
                  <a:srgbClr val="00656D"/>
                </a:solidFill>
              </a:rPr>
              <a:t> </a:t>
            </a:r>
            <a:r>
              <a:rPr lang="ru-RU" sz="2400" dirty="0" err="1">
                <a:solidFill>
                  <a:srgbClr val="00656D"/>
                </a:solidFill>
              </a:rPr>
              <a:t>табылады</a:t>
            </a:r>
            <a:endParaRPr sz="2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34;p3">
            <a:extLst>
              <a:ext uri="{FF2B5EF4-FFF2-40B4-BE49-F238E27FC236}">
                <a16:creationId xmlns:a16="http://schemas.microsoft.com/office/drawing/2014/main" id="{6FE80564-7BEC-E363-3C8D-6FA078A86921}"/>
              </a:ext>
            </a:extLst>
          </p:cNvPr>
          <p:cNvSpPr txBox="1">
            <a:spLocks/>
          </p:cNvSpPr>
          <p:nvPr/>
        </p:nvSpPr>
        <p:spPr>
          <a:xfrm>
            <a:off x="83127" y="5907923"/>
            <a:ext cx="11922826" cy="7042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25" b="0" kern="1200">
                <a:solidFill>
                  <a:srgbClr val="0064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00646C"/>
              </a:buClr>
              <a:buSzPts val="2000"/>
              <a:buFont typeface="Arial"/>
              <a:buNone/>
            </a:pPr>
            <a:r>
              <a:rPr lang="ru-RU" sz="2000" dirty="0">
                <a:latin typeface="+mj-lt"/>
              </a:rPr>
              <a:t>ЖІӨ-</a:t>
            </a:r>
            <a:r>
              <a:rPr lang="ru-RU" sz="2000" dirty="0" err="1">
                <a:latin typeface="+mj-lt"/>
              </a:rPr>
              <a:t>ге</a:t>
            </a:r>
            <a:r>
              <a:rPr lang="ru-RU" sz="2000" dirty="0">
                <a:latin typeface="+mj-lt"/>
              </a:rPr>
              <a:t> бюджет </a:t>
            </a:r>
            <a:r>
              <a:rPr lang="ru-RU" sz="2000" dirty="0" err="1">
                <a:latin typeface="+mj-lt"/>
              </a:rPr>
              <a:t>кірісінің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үлесі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бойынша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Қазақстан</a:t>
            </a:r>
            <a:r>
              <a:rPr lang="ru-RU" sz="2000" dirty="0">
                <a:latin typeface="+mj-lt"/>
              </a:rPr>
              <a:t> ТМД </a:t>
            </a:r>
            <a:r>
              <a:rPr lang="ru-RU" sz="2000" dirty="0" err="1">
                <a:latin typeface="+mj-lt"/>
              </a:rPr>
              <a:t>елдері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арасында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соңғы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орында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тұр</a:t>
            </a:r>
            <a:endParaRPr lang="ru-RU" sz="2000" dirty="0">
              <a:latin typeface="+mj-lt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3EF0864-2CD5-78FC-56D2-B7CB1F304A20}"/>
              </a:ext>
            </a:extLst>
          </p:cNvPr>
          <p:cNvCxnSpPr>
            <a:cxnSpLocks/>
          </p:cNvCxnSpPr>
          <p:nvPr/>
        </p:nvCxnSpPr>
        <p:spPr>
          <a:xfrm>
            <a:off x="0" y="5896073"/>
            <a:ext cx="12192000" cy="0"/>
          </a:xfrm>
          <a:prstGeom prst="line">
            <a:avLst/>
          </a:prstGeom>
          <a:ln w="38100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ee4pFootnotes">
            <a:extLst>
              <a:ext uri="{FF2B5EF4-FFF2-40B4-BE49-F238E27FC236}">
                <a16:creationId xmlns:a16="http://schemas.microsoft.com/office/drawing/2014/main" id="{BBF3AF84-F85F-B266-4C2E-5E4F1222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958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Дереккөз</a:t>
            </a:r>
            <a:r>
              <a:rPr lang="en-US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IMF</a:t>
            </a:r>
            <a:r>
              <a:rPr lang="ru-RU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endParaRPr lang="en-US" sz="800" i="1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155094FB-1874-ABD2-D711-B29C82CC2D12}"/>
              </a:ext>
            </a:extLst>
          </p:cNvPr>
          <p:cNvSpPr txBox="1"/>
          <p:nvPr/>
        </p:nvSpPr>
        <p:spPr>
          <a:xfrm>
            <a:off x="454471" y="1624419"/>
            <a:ext cx="8682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Оның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ішінде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орталық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үкіметтің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жергілікті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өзін-өзі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басқару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органдарының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бюджеттен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тыс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және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әлеуметтік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қорлардың</a:t>
            </a: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050" i="1" dirty="0" err="1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кірістері</a:t>
            </a:r>
            <a:endParaRPr lang="ru-RU" sz="1050" i="1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440" name="Прямая соединительная линия 439">
            <a:extLst>
              <a:ext uri="{FF2B5EF4-FFF2-40B4-BE49-F238E27FC236}">
                <a16:creationId xmlns:a16="http://schemas.microsoft.com/office/drawing/2014/main" id="{59C2D804-2E03-8647-A0EB-96227311F0DE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620628"/>
            <a:ext cx="11182882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441" name="Заголовок 1">
            <a:extLst>
              <a:ext uri="{FF2B5EF4-FFF2-40B4-BE49-F238E27FC236}">
                <a16:creationId xmlns:a16="http://schemas.microsoft.com/office/drawing/2014/main" id="{DD6FEBEC-2F12-2D08-170C-5AB84CB4D583}"/>
              </a:ext>
            </a:extLst>
          </p:cNvPr>
          <p:cNvSpPr txBox="1">
            <a:spLocks/>
          </p:cNvSpPr>
          <p:nvPr/>
        </p:nvSpPr>
        <p:spPr>
          <a:xfrm>
            <a:off x="466810" y="1251967"/>
            <a:ext cx="10440000" cy="344338"/>
          </a:xfrm>
          <a:prstGeom prst="rect">
            <a:avLst/>
          </a:prstGeom>
        </p:spPr>
        <p:txBody>
          <a:bodyPr vert="horz" lIns="70389" tIns="35194" rIns="70389" bIns="35194" rtlCol="0" anchor="b">
            <a:noAutofit/>
          </a:bodyPr>
          <a:lstStyle>
            <a:lvl1pPr algn="l" defTabSz="11878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50" b="0" kern="1200">
                <a:solidFill>
                  <a:srgbClr val="004E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1878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2022-2023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жылдардағы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шоғырландырылған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бюджет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кірісінің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көлемі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ХВҚ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бағалауы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бойынша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ЖІӨ-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% - бен</a:t>
            </a:r>
          </a:p>
        </p:txBody>
      </p:sp>
      <p:graphicFrame>
        <p:nvGraphicFramePr>
          <p:cNvPr id="127" name="Chart 126">
            <a:extLst>
              <a:ext uri="{FF2B5EF4-FFF2-40B4-BE49-F238E27FC236}">
                <a16:creationId xmlns:a16="http://schemas.microsoft.com/office/drawing/2014/main" id="{F94F279B-9D05-995C-4EB5-44EF70D80BE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0548011"/>
              </p:ext>
            </p:extLst>
          </p:nvPr>
        </p:nvGraphicFramePr>
        <p:xfrm>
          <a:off x="384175" y="1922463"/>
          <a:ext cx="11347450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31217DCD-CDF2-4B06-8084-17B251DE7F5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66750" y="4449763"/>
            <a:ext cx="2190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2E92B25-E7C6-4FB6-9E6B-484B9B1D86CA}" type="datetime'Ф''р''''''''''''а''''''''''''н''ц''''''''''и''''я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Франция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A0A5E012-1EE5-4C12-81C6-F3E9E1F5784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289050" y="4449763"/>
            <a:ext cx="219075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464B6D9-98C7-47BC-AC38-ADA37B79DF56}" type="datetime'Г''е''р''''''ма''''''''н''''''''''''''и''''''''''я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Германия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BDF40FAC-318B-4656-B5C2-C4700C97D26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909763" y="4449763"/>
            <a:ext cx="21907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28800BB-96FE-434E-BBE8-E2F7651AD516}" type="datetime'Б''''''''''''''''е''''л''''''''''''''''а''ру''''с''''''''ь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Беларусь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463D9CE7-9FC7-4B17-B967-20F80C01F67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530475" y="4449763"/>
            <a:ext cx="2190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1" dirty="0" err="1">
                <a:solidFill>
                  <a:srgbClr val="3F3F3F"/>
                </a:solidFill>
                <a:latin typeface="+mn-lt"/>
                <a:cs typeface="+mn-cs"/>
              </a:rPr>
              <a:t>Ресей</a:t>
            </a:r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26530401-4EF0-4177-B6CB-69E03D45A12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152775" y="4449763"/>
            <a:ext cx="2190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E411D4D-1832-43A2-8A55-31E78378DB8F}" type="datetime'''''''''''''''''''Ка''''''''''''''''''''н''''''''а''д''а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Канада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3CB5C881-06BD-49F2-B660-B18545EC7D4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773488" y="4449763"/>
            <a:ext cx="21907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1" dirty="0" err="1">
                <a:solidFill>
                  <a:srgbClr val="3F3F3F"/>
                </a:solidFill>
                <a:latin typeface="+mn-lt"/>
                <a:cs typeface="+mn-cs"/>
              </a:rPr>
              <a:t>Қырғызстан</a:t>
            </a:r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32CD5132-209C-442D-B798-72E23112208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394200" y="4449763"/>
            <a:ext cx="2190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 err="1">
                <a:solidFill>
                  <a:srgbClr val="3F3F3F"/>
                </a:solidFill>
                <a:latin typeface="+mn-lt"/>
                <a:cs typeface="+mn-cs"/>
              </a:rPr>
              <a:t>Жапония</a:t>
            </a:r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54110260-3827-452C-A0F8-0152A4BD9AB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016500" y="4449763"/>
            <a:ext cx="21907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1" dirty="0" err="1">
                <a:solidFill>
                  <a:srgbClr val="3F3F3F"/>
                </a:solidFill>
                <a:latin typeface="+mn-lt"/>
                <a:cs typeface="+mn-cs"/>
              </a:rPr>
              <a:t>Әзірбайжан</a:t>
            </a:r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BAFCE42A-B2BD-49C7-96E6-41558A5FBD7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637213" y="4449763"/>
            <a:ext cx="2190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8AAD536-261A-4FD0-AD85-4D5C1796394E}" type="datetime'''А''в''''''''с''''''''''''т''''''р''''''''''''''ал''и''я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Австралия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C2A9C70F-8A94-4DC5-B3D9-7022922AB2A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257925" y="4449763"/>
            <a:ext cx="2190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 err="1">
                <a:solidFill>
                  <a:srgbClr val="3F3F3F"/>
                </a:solidFill>
                <a:latin typeface="+mn-lt"/>
                <a:cs typeface="+mn-cs"/>
              </a:rPr>
              <a:t>Түркия</a:t>
            </a:r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89C7758-C2AA-46FD-AC91-7E8D08584E5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880225" y="4449763"/>
            <a:ext cx="2190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CAA43CF-70FB-4F14-8D0D-B8101530B43F}" type="datetime'''''''''''Груз''''''''''''''и''''''я''''''''''''''''''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Грузия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E7B16ACE-7F31-464D-9B7C-51AD6B509EC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500938" y="4449763"/>
            <a:ext cx="219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>
                <a:solidFill>
                  <a:srgbClr val="3F3F3F"/>
                </a:solidFill>
                <a:latin typeface="+mn-lt"/>
                <a:cs typeface="+mn-cs"/>
              </a:rPr>
              <a:t>АҚШ</a:t>
            </a:r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747CA4E-ABAF-46AB-AF37-9DB9523697D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121650" y="4449762"/>
            <a:ext cx="21907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1" dirty="0" err="1">
                <a:solidFill>
                  <a:srgbClr val="3F3F3F"/>
                </a:solidFill>
                <a:latin typeface="+mn-lt"/>
                <a:cs typeface="+mn-cs"/>
              </a:rPr>
              <a:t>Өзбекстан</a:t>
            </a:r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D9CAB784-1CE1-4148-A3D0-2BEFD9045BF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743950" y="4449763"/>
            <a:ext cx="219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dirty="0" err="1">
                <a:solidFill>
                  <a:srgbClr val="3F3F3F"/>
                </a:solidFill>
                <a:latin typeface="+mn-lt"/>
                <a:cs typeface="+mn-cs"/>
              </a:rPr>
              <a:t>Тәжікстан</a:t>
            </a:r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0AB0E02D-72C0-49CC-B99B-A68A813E80B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364663" y="4449763"/>
            <a:ext cx="2190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0E0BD75-0DB2-448F-BEF4-88EDFBEDC59A}" type="datetime'''''''''Ч''''''''ил''''''''''''и''''''''''''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Чили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BBD71536-29A8-4E27-869B-29A5FB28A1F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985375" y="4449763"/>
            <a:ext cx="21907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A4F714C-10D7-40D5-AEDA-3C997374F7C0}" type="datetime'А''''''''''р''м''''''''''''''''''е''н''и''''я''''''''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Армения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7B04A369-7810-4741-9D2E-F7E7BB03D3A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0607675" y="4449763"/>
            <a:ext cx="2190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600" b="1" i="0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cs typeface="+mn-cs"/>
              </a:rPr>
              <a:t>Қазақстан</a:t>
            </a:r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7DBD3A1B-C8D8-461F-89B5-454E5C56E79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1228388" y="4449763"/>
            <a:ext cx="21907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10700C5-393D-4A31-BF28-02E1AED58C14}" type="datetime'''''''''''''''''''''К''е''''''''''''''''''''''н''''и''я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/>
              <a:t>Кения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48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2208E59-E655-4756-886E-0251D5EB6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think-cell Slide" r:id="rId18" imgW="471" imgH="473" progId="TCLayout.ActiveDocument.1">
                  <p:embed/>
                </p:oleObj>
              </mc:Choice>
              <mc:Fallback>
                <p:oleObj name="think-cell Slide" r:id="rId18" imgW="471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208E59-E655-4756-886E-0251D5EB6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8" name="Прямоугольник 1247">
            <a:extLst>
              <a:ext uri="{FF2B5EF4-FFF2-40B4-BE49-F238E27FC236}">
                <a16:creationId xmlns:a16="http://schemas.microsoft.com/office/drawing/2014/main" id="{F60D2B0F-3269-42C1-8E28-B0CACF55C324}"/>
              </a:ext>
            </a:extLst>
          </p:cNvPr>
          <p:cNvSpPr/>
          <p:nvPr/>
        </p:nvSpPr>
        <p:spPr>
          <a:xfrm>
            <a:off x="174491" y="6276216"/>
            <a:ext cx="4651508" cy="42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Дереккөз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ҚР </a:t>
            </a:r>
            <a:r>
              <a:rPr lang="kk-KZ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ҚМ</a:t>
            </a:r>
            <a:r>
              <a:rPr kumimoji="0" lang="kk-K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ҚР ҰБ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id="{0AB0FD04-EAB7-43F9-A97E-2791355D8A6C}"/>
              </a:ext>
            </a:extLst>
          </p:cNvPr>
          <p:cNvSpPr txBox="1">
            <a:spLocks/>
          </p:cNvSpPr>
          <p:nvPr/>
        </p:nvSpPr>
        <p:spPr>
          <a:xfrm>
            <a:off x="330852" y="211969"/>
            <a:ext cx="11499195" cy="7042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Бюджет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тапшылығын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жабу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үшін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мемлекет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мемлекеттік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қарызды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және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оған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қызмет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көрсету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шығындарын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сондай-ақ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Ұлттық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қордан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трансферттерді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ұлғайтуға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мәжбүр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646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628E5AF-456B-4868-8F00-C9054B2F74A9}"/>
              </a:ext>
            </a:extLst>
          </p:cNvPr>
          <p:cNvCxnSpPr>
            <a:cxnSpLocks/>
          </p:cNvCxnSpPr>
          <p:nvPr/>
        </p:nvCxnSpPr>
        <p:spPr>
          <a:xfrm flipH="1" flipV="1">
            <a:off x="412748" y="1605665"/>
            <a:ext cx="6012000" cy="0"/>
          </a:xfrm>
          <a:prstGeom prst="line">
            <a:avLst/>
          </a:prstGeom>
          <a:ln w="19050">
            <a:solidFill>
              <a:srgbClr val="00646C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74868A54-A369-F1A8-3169-9C9459AFEDA2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769938" y="2684463"/>
          <a:ext cx="5603875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44575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E86110D-FFA1-4C39-9491-452251D24323}" type="datetime'''''''''2''''''''''''01''''9''''''''''''''''''''''''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2019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951038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AE122C-A17C-45A9-B37A-25F7FBCFC9BF}" type="datetime'20''''''''''''''''''''''''20''''''''''''''''''''''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2020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857500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48B391-066F-4E2A-9635-C2A7F0193370}" type="datetime'''''2''''''''0''''''''''''''''''''''''2''''''''1''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2021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763963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55E871-8C3E-4889-B311-8C3F5CFE6E77}" type="datetime'''''''''''''''''''''2''''''''''''0''''''''22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2022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670425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EFAB1A-6CE3-41F4-919C-EFFD0DE6E183}" type="datetime'''''''''''''''''2''0''''''''''''''23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2023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FFD896E-2FBD-4501-9CD3-8FC94D9C482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576888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54F7BC-217A-427A-895E-E8FE0ABB2D4B}" type="datetime'''''2''''0''''2''''''''''''''''''''4''''''''''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2024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8CF8448D-E831-4B4D-B453-A1658D70AEE2}"/>
              </a:ext>
            </a:extLst>
          </p:cNvPr>
          <p:cNvSpPr/>
          <p:nvPr/>
        </p:nvSpPr>
        <p:spPr>
          <a:xfrm>
            <a:off x="330852" y="980176"/>
            <a:ext cx="6282561" cy="51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lnSpc>
                <a:spcPct val="88000"/>
              </a:lnSpc>
              <a:defRPr/>
            </a:pPr>
            <a:endParaRPr lang="ru-RU" dirty="0">
              <a:solidFill>
                <a:srgbClr val="00646C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lvl="0">
              <a:lnSpc>
                <a:spcPct val="88000"/>
              </a:lnSpc>
              <a:defRPr/>
            </a:pPr>
            <a:endParaRPr lang="ru-RU" dirty="0">
              <a:solidFill>
                <a:srgbClr val="00646C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lvl="0">
              <a:lnSpc>
                <a:spcPct val="88000"/>
              </a:lnSpc>
              <a:defRPr/>
            </a:pPr>
            <a:r>
              <a:rPr lang="ru-RU" sz="1600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Мемлекеттік </a:t>
            </a:r>
            <a:r>
              <a:rPr lang="ru-RU" sz="1600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қарызға</a:t>
            </a:r>
            <a:r>
              <a:rPr lang="ru-RU" sz="1600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ru-RU" sz="1600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қызмет</a:t>
            </a:r>
            <a:r>
              <a:rPr lang="ru-RU" sz="1600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ru-RU" sz="1600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көрсету</a:t>
            </a:r>
            <a:r>
              <a:rPr lang="ru-RU" sz="1600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ru-RU" sz="1600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шығыстары</a:t>
            </a:r>
            <a:r>
              <a:rPr lang="ru-RU" sz="1600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 трлн </a:t>
            </a:r>
            <a:r>
              <a:rPr lang="ru-RU" sz="1600" dirty="0" err="1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теңге</a:t>
            </a:r>
            <a:r>
              <a:rPr lang="ru-RU" sz="1600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ACEA85-6E92-26AE-811A-C919FA25B3CE}"/>
              </a:ext>
            </a:extLst>
          </p:cNvPr>
          <p:cNvGraphicFramePr/>
          <p:nvPr>
            <p:custDataLst>
              <p:tags r:id="rId10"/>
            </p:custDataLst>
          </p:nvPr>
        </p:nvGraphicFramePr>
        <p:xfrm>
          <a:off x="6853238" y="2057400"/>
          <a:ext cx="4976812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4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075488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E0C1C2-5EF4-4D75-B54B-83CE390BA0FB}" type="datetime'''''''2''''''0''1''''9'''''''''''''''''''''''''''''''">
              <a:rPr lang="ru-RU" altLang="en-US" sz="1800" smtClean="0"/>
              <a:pPr/>
              <a:t>2019</a:t>
            </a:fld>
            <a:endParaRPr lang="ru-RU" sz="1800" dirty="0"/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877175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79A519-22B6-462E-A7AF-0425095FD57F}" type="datetime'''''''''''''''''''''''2''''''''0''''''''''''''2''''''0'''''''">
              <a:rPr lang="ru-RU" altLang="en-US" sz="1800" smtClean="0"/>
              <a:pPr/>
              <a:t>2020</a:t>
            </a:fld>
            <a:endParaRPr lang="ru-RU" sz="1800" dirty="0"/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680450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9047D9-475F-44F1-8EBD-0B55B01A9D22}" type="datetime'2''''''''''''''''''''''''0''''''''''''''''2''''''''''''1'''''">
              <a:rPr lang="ru-RU" altLang="en-US" sz="1800" smtClean="0"/>
              <a:pPr/>
              <a:t>2021</a:t>
            </a:fld>
            <a:endParaRPr lang="ru-RU" sz="1800" dirty="0"/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482138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14DA66-866D-4B8F-8AA7-5395340AB1C8}" type="datetime'''''''''''''''''''''''''''2''''''''''''''''''02''''''''2'">
              <a:rPr lang="ru-RU" altLang="en-US" sz="1800" smtClean="0"/>
              <a:pPr/>
              <a:t>2022</a:t>
            </a:fld>
            <a:endParaRPr lang="ru-RU" sz="1800" dirty="0"/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283825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61BF78E-1E6B-4F11-AB6B-A50143591137}" type="datetime'''''''2''''0''''''''''''''2''''''''''''''''''''''''''3'">
              <a:rPr lang="ru-RU" altLang="en-US" sz="1800" smtClean="0"/>
              <a:pPr/>
              <a:t>2023</a:t>
            </a:fld>
            <a:endParaRPr lang="ru-RU" sz="1800" dirty="0"/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1085513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89E9C0-5C7F-4BF6-BD8F-40D3F61F226A}" type="datetime'''''''''''''''''''''''''''''20''''''''2''''''''4'''''''''''">
              <a:rPr lang="ru-RU" altLang="en-US" sz="1800" smtClean="0"/>
              <a:pPr/>
              <a:t>2024</a:t>
            </a:fld>
            <a:endParaRPr lang="ru-RU" sz="1800" dirty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C628E5AF-456B-4868-8F00-C9054B2F74A9}"/>
              </a:ext>
            </a:extLst>
          </p:cNvPr>
          <p:cNvCxnSpPr>
            <a:cxnSpLocks/>
          </p:cNvCxnSpPr>
          <p:nvPr/>
        </p:nvCxnSpPr>
        <p:spPr>
          <a:xfrm flipH="1">
            <a:off x="6707590" y="1605665"/>
            <a:ext cx="5040000" cy="0"/>
          </a:xfrm>
          <a:prstGeom prst="line">
            <a:avLst/>
          </a:prstGeom>
          <a:ln w="19050">
            <a:solidFill>
              <a:srgbClr val="00646C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5">
            <a:extLst>
              <a:ext uri="{FF2B5EF4-FFF2-40B4-BE49-F238E27FC236}">
                <a16:creationId xmlns:a16="http://schemas.microsoft.com/office/drawing/2014/main" id="{8CF8448D-E831-4B4D-B453-A1658D70AEE2}"/>
              </a:ext>
            </a:extLst>
          </p:cNvPr>
          <p:cNvSpPr/>
          <p:nvPr/>
        </p:nvSpPr>
        <p:spPr>
          <a:xfrm>
            <a:off x="6707590" y="1139408"/>
            <a:ext cx="514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defRPr/>
            </a:pPr>
            <a:r>
              <a:rPr lang="ru-RU" sz="1600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Ұлттық </a:t>
            </a:r>
            <a:r>
              <a:rPr lang="ru-RU" sz="1600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қордан</a:t>
            </a:r>
            <a:r>
              <a:rPr lang="ru-RU" sz="1600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600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трансферттер</a:t>
            </a:r>
            <a:r>
              <a:rPr lang="ru-RU" sz="1600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трлн </a:t>
            </a:r>
            <a:r>
              <a:rPr lang="ru-RU" sz="1600" dirty="0" err="1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теңге</a:t>
            </a:r>
            <a:endParaRPr lang="ru-RU" sz="1600" dirty="0">
              <a:solidFill>
                <a:srgbClr val="00646C"/>
              </a:solidFill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609433" y="1299657"/>
            <a:ext cx="0" cy="46074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25">
            <a:extLst>
              <a:ext uri="{FF2B5EF4-FFF2-40B4-BE49-F238E27FC236}">
                <a16:creationId xmlns:a16="http://schemas.microsoft.com/office/drawing/2014/main" id="{E15B5909-4B50-4DC5-BAFD-E858B4AE9940}"/>
              </a:ext>
            </a:extLst>
          </p:cNvPr>
          <p:cNvSpPr/>
          <p:nvPr/>
        </p:nvSpPr>
        <p:spPr>
          <a:xfrm>
            <a:off x="1021404" y="1859998"/>
            <a:ext cx="4973638" cy="232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Бюджет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шығыстарының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үлесі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 %</a:t>
            </a:r>
          </a:p>
        </p:txBody>
      </p:sp>
      <p:sp>
        <p:nvSpPr>
          <p:cNvPr id="60" name="Овал 59"/>
          <p:cNvSpPr/>
          <p:nvPr/>
        </p:nvSpPr>
        <p:spPr>
          <a:xfrm>
            <a:off x="963661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5%</a:t>
            </a:r>
          </a:p>
        </p:txBody>
      </p:sp>
      <p:sp>
        <p:nvSpPr>
          <p:cNvPr id="61" name="Овал 60"/>
          <p:cNvSpPr/>
          <p:nvPr/>
        </p:nvSpPr>
        <p:spPr>
          <a:xfrm>
            <a:off x="1818048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4</a:t>
            </a:r>
            <a:r>
              <a:rPr lang="ru-RU" sz="1600" dirty="0">
                <a:solidFill>
                  <a:sysClr val="windowText" lastClr="000000"/>
                </a:solidFill>
              </a:rPr>
              <a:t>%</a:t>
            </a:r>
          </a:p>
        </p:txBody>
      </p:sp>
      <p:sp>
        <p:nvSpPr>
          <p:cNvPr id="62" name="Овал 61"/>
          <p:cNvSpPr/>
          <p:nvPr/>
        </p:nvSpPr>
        <p:spPr>
          <a:xfrm>
            <a:off x="2744144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6%</a:t>
            </a:r>
          </a:p>
        </p:txBody>
      </p:sp>
      <p:sp>
        <p:nvSpPr>
          <p:cNvPr id="63" name="Овал 62"/>
          <p:cNvSpPr/>
          <p:nvPr/>
        </p:nvSpPr>
        <p:spPr>
          <a:xfrm>
            <a:off x="3651122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6%</a:t>
            </a:r>
          </a:p>
        </p:txBody>
      </p:sp>
      <p:sp>
        <p:nvSpPr>
          <p:cNvPr id="64" name="Овал 63"/>
          <p:cNvSpPr/>
          <p:nvPr/>
        </p:nvSpPr>
        <p:spPr>
          <a:xfrm>
            <a:off x="4586929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7%</a:t>
            </a:r>
          </a:p>
        </p:txBody>
      </p:sp>
      <p:sp>
        <p:nvSpPr>
          <p:cNvPr id="65" name="Овал 64"/>
          <p:cNvSpPr/>
          <p:nvPr/>
        </p:nvSpPr>
        <p:spPr>
          <a:xfrm>
            <a:off x="5482588" y="2368502"/>
            <a:ext cx="756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7</a:t>
            </a:r>
            <a:r>
              <a:rPr lang="ru-RU" sz="1600" dirty="0">
                <a:solidFill>
                  <a:sysClr val="windowText" lastClr="000000"/>
                </a:solidFill>
              </a:rPr>
              <a:t>%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717040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631440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513454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493151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391740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3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94D1F5B6-DA56-B84B-E510-B956BA70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FE0A91D-882E-2CEC-852C-6D4BEB26B9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275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think-cell Slide" r:id="rId13" imgW="473" imgH="473" progId="TCLayout.ActiveDocument.1">
                  <p:embed/>
                </p:oleObj>
              </mc:Choice>
              <mc:Fallback>
                <p:oleObj name="think-cell Slide" r:id="rId13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E0A91D-882E-2CEC-852C-6D4BEB26B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63C3E3B0-2FE8-71D1-C4BB-3E70F82657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52" y="179446"/>
            <a:ext cx="11337242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latin typeface="+mj-lt"/>
              </a:rPr>
              <a:t>Бюджет </a:t>
            </a:r>
            <a:r>
              <a:rPr lang="ru-RU" sz="2400" dirty="0" err="1">
                <a:latin typeface="+mj-lt"/>
              </a:rPr>
              <a:t>саясаты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экономиканы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дамытуға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бағытталмаған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8" name="ee4pFootnotes">
            <a:extLst>
              <a:ext uri="{FF2B5EF4-FFF2-40B4-BE49-F238E27FC236}">
                <a16:creationId xmlns:a16="http://schemas.microsoft.com/office/drawing/2014/main" id="{DA8D0A2F-FB46-0FBE-27B0-4005D56F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958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0" i="1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Источник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МФ 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AA99FD0-3B56-C101-818E-E69793971270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44229103"/>
              </p:ext>
            </p:extLst>
          </p:nvPr>
        </p:nvGraphicFramePr>
        <p:xfrm>
          <a:off x="3629025" y="1485900"/>
          <a:ext cx="6345238" cy="442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0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995863" y="5600700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C039FB5-B0BD-4FEA-B6FE-E4DC9F51E86D}" type="datetime'''''''''''''''''''''''2''''''0''''''2''''''4'''''''''''">
              <a:rPr lang="ru-RU" altLang="en-US" sz="1800" smtClean="0"/>
              <a:pPr/>
              <a:t>2024</a:t>
            </a:fld>
            <a:endParaRPr lang="ru-RU" sz="1800" dirty="0"/>
          </a:p>
        </p:txBody>
      </p:sp>
      <p:sp>
        <p:nvSpPr>
          <p:cNvPr id="41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086725" y="5600700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2179ED-C71D-477A-8758-B99FE60FADBD}" type="datetime'''''2''''''02''''''''''''''5'">
              <a:rPr lang="ru-RU" altLang="en-US" sz="1800" smtClean="0"/>
              <a:pPr/>
              <a:t>2025</a:t>
            </a:fld>
            <a:endParaRPr lang="ru-RU" sz="1800" dirty="0"/>
          </a:p>
        </p:txBody>
      </p:sp>
      <p:sp>
        <p:nvSpPr>
          <p:cNvPr id="8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200274" y="5437505"/>
            <a:ext cx="201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b="1" dirty="0"/>
              <a:t>Даму </a:t>
            </a:r>
            <a:r>
              <a:rPr lang="ru-RU" altLang="en-US" sz="1800" b="1" dirty="0" err="1"/>
              <a:t>бюджеті</a:t>
            </a:r>
            <a:endParaRPr lang="ru-RU" altLang="en-US" sz="1800" b="1" dirty="0"/>
          </a:p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/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04863" y="4906963"/>
            <a:ext cx="3409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1800" dirty="0"/>
          </a:p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 err="1"/>
              <a:t>Жалпымемлекеттік</a:t>
            </a:r>
            <a:r>
              <a:rPr lang="ru-RU" altLang="en-US" sz="1800" dirty="0"/>
              <a:t> </a:t>
            </a:r>
            <a:r>
              <a:rPr lang="ru-RU" altLang="en-US" sz="1800" dirty="0" err="1"/>
              <a:t>шығыстар</a:t>
            </a:r>
            <a:endParaRPr lang="ru-RU" altLang="en-US" sz="1800" dirty="0"/>
          </a:p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/>
          </a:p>
        </p:txBody>
      </p:sp>
      <p:sp>
        <p:nvSpPr>
          <p:cNvPr id="71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427413" y="4468813"/>
            <a:ext cx="787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1800" dirty="0"/>
          </a:p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 err="1"/>
              <a:t>Басқалар</a:t>
            </a:r>
            <a:endParaRPr lang="ru-RU" altLang="en-US" sz="1800" dirty="0"/>
          </a:p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/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990725" y="3648075"/>
            <a:ext cx="22240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/>
              <a:t>Өңірлерді </a:t>
            </a:r>
            <a:r>
              <a:rPr lang="ru-RU" altLang="en-US" sz="1800" dirty="0" err="1"/>
              <a:t>қолдау</a:t>
            </a:r>
            <a:endParaRPr lang="ru-RU" altLang="en-US" sz="1800" dirty="0"/>
          </a:p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/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162174" y="2425700"/>
            <a:ext cx="20526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dirty="0"/>
              <a:t>Әлеуметтік сала</a:t>
            </a:r>
          </a:p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/>
          </a:p>
        </p:txBody>
      </p:sp>
      <p:sp>
        <p:nvSpPr>
          <p:cNvPr id="123" name="Rectangle 25">
            <a:extLst>
              <a:ext uri="{FF2B5EF4-FFF2-40B4-BE49-F238E27FC236}">
                <a16:creationId xmlns:a16="http://schemas.microsoft.com/office/drawing/2014/main" id="{ADDA6403-CC56-1DEF-E43B-526A647ED633}"/>
              </a:ext>
            </a:extLst>
          </p:cNvPr>
          <p:cNvSpPr/>
          <p:nvPr/>
        </p:nvSpPr>
        <p:spPr>
          <a:xfrm>
            <a:off x="418212" y="1162300"/>
            <a:ext cx="8447995" cy="388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defRPr/>
            </a:pPr>
            <a:r>
              <a:rPr lang="ru-RU" dirty="0">
                <a:solidFill>
                  <a:srgbClr val="00646C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Республикалық бюджет </a:t>
            </a:r>
            <a:r>
              <a:rPr lang="ru-RU" dirty="0" err="1">
                <a:solidFill>
                  <a:srgbClr val="00646C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шығыстарының</a:t>
            </a:r>
            <a:r>
              <a:rPr lang="ru-RU" dirty="0">
                <a:solidFill>
                  <a:srgbClr val="00646C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негізгі</a:t>
            </a:r>
            <a:r>
              <a:rPr lang="ru-RU" dirty="0">
                <a:solidFill>
                  <a:srgbClr val="00646C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srgbClr val="00646C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бағыттары</a:t>
            </a:r>
            <a:r>
              <a:rPr lang="ru-RU" dirty="0">
                <a:solidFill>
                  <a:srgbClr val="00646C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2024-2025, %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9C2D804-2E03-8647-A0EB-96227311F0DE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620628"/>
            <a:ext cx="11182882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3EF0864-2CD5-78FC-56D2-B7CB1F304A20}"/>
              </a:ext>
            </a:extLst>
          </p:cNvPr>
          <p:cNvCxnSpPr>
            <a:cxnSpLocks/>
          </p:cNvCxnSpPr>
          <p:nvPr/>
        </p:nvCxnSpPr>
        <p:spPr>
          <a:xfrm>
            <a:off x="0" y="5896073"/>
            <a:ext cx="12192000" cy="0"/>
          </a:xfrm>
          <a:prstGeom prst="line">
            <a:avLst/>
          </a:prstGeom>
          <a:ln w="38100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34;p3">
            <a:extLst>
              <a:ext uri="{FF2B5EF4-FFF2-40B4-BE49-F238E27FC236}">
                <a16:creationId xmlns:a16="http://schemas.microsoft.com/office/drawing/2014/main" id="{6FE80564-7BEC-E363-3C8D-6FA078A86921}"/>
              </a:ext>
            </a:extLst>
          </p:cNvPr>
          <p:cNvSpPr txBox="1">
            <a:spLocks/>
          </p:cNvSpPr>
          <p:nvPr/>
        </p:nvSpPr>
        <p:spPr>
          <a:xfrm>
            <a:off x="0" y="6315676"/>
            <a:ext cx="12005953" cy="3032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25" b="0" kern="1200">
                <a:solidFill>
                  <a:srgbClr val="0064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00646C"/>
              </a:buClr>
              <a:buSzPts val="2000"/>
            </a:pPr>
            <a:r>
              <a:rPr lang="ru-RU" sz="2000" dirty="0" err="1">
                <a:latin typeface="+mj-lt"/>
              </a:rPr>
              <a:t>Қазақстандағы</a:t>
            </a:r>
            <a:r>
              <a:rPr lang="ru-RU" sz="2000" dirty="0">
                <a:latin typeface="+mj-lt"/>
              </a:rPr>
              <a:t> «даму </a:t>
            </a:r>
            <a:r>
              <a:rPr lang="ru-RU" sz="2000" dirty="0" err="1">
                <a:latin typeface="+mj-lt"/>
              </a:rPr>
              <a:t>бюджеті</a:t>
            </a:r>
            <a:r>
              <a:rPr lang="ru-RU" sz="2000" dirty="0">
                <a:latin typeface="+mj-lt"/>
              </a:rPr>
              <a:t>» </a:t>
            </a:r>
            <a:r>
              <a:rPr lang="ru-RU" sz="2000" dirty="0" err="1">
                <a:latin typeface="+mj-lt"/>
              </a:rPr>
              <a:t>небәрі</a:t>
            </a:r>
            <a:r>
              <a:rPr lang="ru-RU" sz="2000" dirty="0">
                <a:latin typeface="+mj-lt"/>
              </a:rPr>
              <a:t> 8% </a:t>
            </a:r>
            <a:r>
              <a:rPr lang="ru-RU" sz="2000" dirty="0" err="1">
                <a:latin typeface="+mj-lt"/>
              </a:rPr>
              <a:t>немесе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шамамен</a:t>
            </a:r>
            <a:r>
              <a:rPr lang="ru-RU" sz="2000" dirty="0">
                <a:latin typeface="+mj-lt"/>
              </a:rPr>
              <a:t> 2 трлн </a:t>
            </a:r>
            <a:r>
              <a:rPr lang="ru-RU" sz="2000" dirty="0" err="1">
                <a:latin typeface="+mj-lt"/>
              </a:rPr>
              <a:t>теңгені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құрайды</a:t>
            </a:r>
            <a:endParaRPr lang="ru-RU" sz="2000" dirty="0">
              <a:latin typeface="+mj-lt"/>
            </a:endParaRPr>
          </a:p>
          <a:p>
            <a:pPr algn="ctr">
              <a:spcBef>
                <a:spcPts val="0"/>
              </a:spcBef>
              <a:buClr>
                <a:srgbClr val="00646C"/>
              </a:buClr>
              <a:buSzPts val="2000"/>
            </a:pP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369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648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1.46609999999999995879E+00&quot;&gt;&lt;m_msothmcolidx val=&quot;0&quot;/&gt;&lt;m_rgb r=&quot;F8&quot; g=&quot;C2&quot; b=&quot;60&quot;/&gt;&lt;/elem&gt;&lt;elem m_fUsage=&quot;1.28366930008170943012E+00&quot;&gt;&lt;m_msothmcolidx val=&quot;0&quot;/&gt;&lt;m_rgb r=&quot;FF&quot; g=&quot;D2&quot; b=&quot;86&quot;/&gt;&lt;/elem&gt;&lt;elem m_fUsage=&quot;1.02157665459056934409E+00&quot;&gt;&lt;m_msothmcolidx val=&quot;0&quot;/&gt;&lt;m_rgb r=&quot;A8&quot; g=&quot;CC&quot; b=&quot;B2&quot;/&gt;&lt;/elem&gt;&lt;elem m_fUsage=&quot;1.02095721000000017042E+00&quot;&gt;&lt;m_msothmcolidx val=&quot;0&quot;/&gt;&lt;m_rgb r=&quot;A7&quot; g=&quot;CC&quot; b=&quot;E3&quot;/&gt;&lt;/elem&gt;&lt;elem m_fUsage=&quot;1.00000000000000000000E+00&quot;&gt;&lt;m_msothmcolidx val=&quot;0&quot;/&gt;&lt;m_rgb r=&quot;B4&quot; g=&quot;D3&quot; b=&quot;C2&quot;/&gt;&lt;/elem&gt;&lt;elem m_fUsage=&quot;7.29000000000000092371E-01&quot;&gt;&lt;m_msothmcolidx val=&quot;0&quot;/&gt;&lt;m_rgb r=&quot;FD&quot; g=&quot;EB&quot; b=&quot;CA&quot;/&gt;&lt;/elem&gt;&lt;elem m_fUsage=&quot;6.31107976581000151839E-01&quot;&gt;&lt;m_msothmcolidx val=&quot;0&quot;/&gt;&lt;m_rgb r=&quot;FB&quot; g=&quot;C3&quot; b=&quot;D6&quot;/&gt;&lt;/elem&gt;&lt;elem m_fUsage=&quot;4.85897579218361352904E-01&quot;&gt;&lt;m_msothmcolidx val=&quot;0&quot;/&gt;&lt;m_rgb r=&quot;EC&quot; g=&quot;BF&quot; b=&quot;90&quot;/&gt;&lt;/elem&gt;&lt;elem m_fUsage=&quot;3.55985767391648166846E-01&quot;&gt;&lt;m_msothmcolidx val=&quot;0&quot;/&gt;&lt;m_rgb r=&quot;9D&quot; g=&quot;C4&quot; b=&quot;E6&quot;/&gt;&lt;/elem&gt;&lt;elem m_fUsage=&quot;3.13810596090000171188E-01&quot;&gt;&lt;m_msothmcolidx val=&quot;0&quot;/&gt;&lt;m_rgb r=&quot;0C&quot; g=&quot;6C&quot; b=&quot;72&quot;/&gt;&lt;/elem&gt;&lt;elem m_fUsage=&quot;2.54186582832900132001E-01&quot;&gt;&lt;m_msothmcolidx val=&quot;0&quot;/&gt;&lt;m_rgb r=&quot;E6&quot; g=&quot;F0&quot; b=&quot;EB&quot;/&gt;&lt;/elem&gt;&lt;elem m_fUsage=&quot;2.28767924549610118801E-01&quot;&gt;&lt;m_msothmcolidx val=&quot;0&quot;/&gt;&lt;m_rgb r=&quot;60&quot; g=&quot;92&quot; b=&quot;D5&quot;/&gt;&lt;/elem&gt;&lt;elem m_fUsage=&quot;1.71429099810605528598E-01&quot;&gt;&lt;m_msothmcolidx val=&quot;0&quot;/&gt;&lt;m_rgb r=&quot;7C&quot; g=&quot;BD&quot; b=&quot;9B&quot;/&gt;&lt;/elem&gt;&lt;elem m_fUsage=&quot;1.66771816996665767086E-01&quot;&gt;&lt;m_msothmcolidx val=&quot;0&quot;/&gt;&lt;m_rgb r=&quot;FD&quot; g=&quot;C6&quot; b=&quot;C1&quot;/&gt;&lt;/elem&gt;&lt;elem m_fUsage=&quot;1.35085171767299283552E-01&quot;&gt;&lt;m_msothmcolidx val=&quot;0&quot;/&gt;&lt;m_rgb r=&quot;CB&quot; g=&quot;E0&quot; b=&quot;D0&quot;/&gt;&lt;/elem&gt;&lt;elem m_fUsage=&quot;1.33960518039445392047E-01&quot;&gt;&lt;m_msothmcolidx val=&quot;0&quot;/&gt;&lt;m_rgb r=&quot;F5&quot; g=&quot;0F&quot; b=&quot;64&quot;/&gt;&lt;/elem&gt;&lt;elem m_fUsage=&quot;1.21162601910552822360E-01&quot;&gt;&lt;m_msothmcolidx val=&quot;0&quot;/&gt;&lt;m_rgb r=&quot;C0&quot; g=&quot;00&quot; b=&quot;00&quot;/&gt;&lt;/elem&gt;&lt;elem m_fUsage=&quot;1.09418989131512434110E-01&quot;&gt;&lt;m_msothmcolidx val=&quot;0&quot;/&gt;&lt;m_rgb r=&quot;90&quot; g=&quot;BF&quot; b=&quot;A7&quot;/&gt;&lt;/elem&gt;&lt;elem m_fUsage=&quot;1.00724581731075221724E-01&quot;&gt;&lt;m_msothmcolidx val=&quot;0&quot;/&gt;&lt;m_rgb r=&quot;00&quot; g=&quot;64&quot; b=&quot;6C&quot;/&gt;&lt;/elem&gt;&lt;elem m_fUsage=&quot;8.05432007229108237745E-02&quot;&gt;&lt;m_msothmcolidx val=&quot;0&quot;/&gt;&lt;m_rgb r=&quot;9D&quot; g=&quot;D0&quot; b=&quot;B4&quot;/&gt;&lt;/elem&gt;&lt;elem m_fUsage=&quot;7.97664430768725701837E-02&quot;&gt;&lt;m_msothmcolidx val=&quot;0&quot;/&gt;&lt;m_rgb r=&quot;FB&quot; g=&quot;A3&quot; b=&quot;95&quot;/&gt;&lt;/elem&gt;&lt;elem m_fUsage=&quot;5.56365943322185557696E-02&quot;&gt;&lt;m_msothmcolidx val=&quot;0&quot;/&gt;&lt;m_rgb r=&quot;5B&quot; g=&quot;AD&quot; b=&quot;82&quot;/&gt;&lt;/elem&gt;&lt;elem m_fUsage=&quot;2.31577290046268390034E-02&quot;&gt;&lt;m_msothmcolidx val=&quot;0&quot;/&gt;&lt;m_rgb r=&quot;1D&quot; g=&quot;99&quot; b=&quot;B3&quot;/&gt;&lt;/elem&gt;&lt;elem m_fUsage=&quot;1.71052271935411177861E-02&quot;&gt;&lt;m_msothmcolidx val=&quot;0&quot;/&gt;&lt;m_rgb r=&quot;00&quot; g=&quot;65&quot; b=&quot;6D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RL4.TjkDORP5pVjf.0z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XSlICiy0SWB0tkaicgT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gMkoeCT8QurStucA0lf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F_hsCWwLhvx7VW8.9vT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YI7r064vMKHr.L.BC23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pLVhBoL_ISwOtF48N04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7FpWmDc3Ewf4F5k3K_Cr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LH16HXuvQrI6V1Y1nO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6CMVtC4pULL0n9YDwNk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OOSmtzK12.fua_CRQpJ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rso2.IMpXsUtZ8t5YCf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SEPQxXDjgvV4vCumlfl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pchoULdyn8wrZbWDNlY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v87u94ewaiCsjKJPmjg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AfwVKyd13tA064Mp6Gv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8wsornRSx_XUSDtNclq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RpW9XQRxzd4C1Vbp4HC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9ol58mZjnFWg6pvKGZ0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hEMIJIazPBL2CmsJ1YY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YWHQnpnAPdb_2ioehd1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2YDZHX_wl1c8rwVNm40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thyY0nR6jUixMCWbmGZ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YMSs7Surnva8334Gkq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GqJeRL4HaIEdSMUV24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gglGzkQCSqET1W3xhZ2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I.HhGESF0uJXx8paeZ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tuO1uKf27qjjdb9mjWt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h_kuKBVsZj8ZyMWHdig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JVr2K8jxLNlsvXVDJ4p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nFNncF7DQ..Klc3csRA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PZjCs.LFB6zIJJU4pai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.qRZs97dh7Ml4Ig0ir2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2Y_PJt4mNPMUWCav1yo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nWQgpjDPTRCGN62K_Pe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Np9CT7H0w0m1lk.oK7c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HRrqwQiNWUyxLlk3GBn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B1Fg6wKXOxceQQJc.l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wLYr3UZBcE4mkGgIGSf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XKek72CH.u9.O2F_sSh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qp5459p1DV9ByXFAsja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g8e3UeQzYIR9OUK2ip.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JA6_P2asHpWVBe1nDR3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nToPeCQb50HAgJDB7B6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QWiHNBWJQtfYd3N36TS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DCzvbdEAwDP_Oa3svw8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.0DMmgTNgs.H8RjkC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Nt9X6ZpmAf.nhHwkLNl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iGraODunuaSp.mNUBy2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.D4tgBc3KmJUF1sME9n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piCZgX8dQyVpE1x.ReD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ZfA6GaqwvRmwdf4XKVa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zjBrJg5WPqmYwgyE_d3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vmS2RBflz49pUd7ERkm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yECbOhwKtUo1BAoMqWQ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hT1al.6HsLwDiiXupqd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Tofxy_9mAGB91vZ5z1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Iu37hoetRdyOnEJVN4G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6uA600d4QIq_LEA65vh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r868oWNjk0BCqng914d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h.FBE46GZW8srTLXGzq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t6q5Yf8t30pNj21utu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8mY5bvmI6C7ywvBJ1W0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OOSmtzK12.fua_CRQpJ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6CMVtC4pULL0n9YDwNk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LH16HXuvQrI6V1Y1nO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YI7r064vMKHr.L.BC23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9grtXJIw3hqka_jkKbi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SksYoznWe2RHGCLZp1X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qszwpha8CJJ__.t34f7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WhmCMDIoVfWF5GNCLlt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pLVhBoL_ISwOtF48N04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rso2.IMpXsUtZ8t5YCf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SEPQxXDjgvV4vCumlfl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pchoULdyn8wrZbWDNlY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OsPm7nbkjdQUMi5G9iB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OGW50tnMoR4drUjfdY3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F_hsCWwLhvx7VW8.9vT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EFjQTEmkWlhXz9eGfVl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FzREdxfJQPaXdpZDHz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SaLTNOV2a9PDss_KI63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miloBvglr6K6ewYX9Kr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Na8rK9fQX4vR82c7zIf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oqf9b64Bf7rrZqUgsY2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uyB1F2D3d07RumAG1MR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5BD8NrGXXsWXiYu3ZP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pP90nESAHpR4ygOc6_C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TI4zVfy4H.nldVwZcC.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8DtVd2nHSBavfPautE6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fHWjGawN1mPIs2.yQI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A6q8Eje1KZi9VJ3W1.f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wuIXrta.fXJAZ67AC9u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cCMOfqZoQnm2LGloWrU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0QUrVEFo0KRzrrXmMX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08M9Ztc88JtCk8WKiVj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uoBk8iIkQ03WlXpSKQO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LI5flCPK.s4JoiDkVh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BQnEUzICwWnUr6RbD8r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EWHUvTJAaUWT1SK7Z3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kcr3JFvSjqi7XOMnxDh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fplzMQmWqWNd9BC.jGd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1XycnzMysNWtzO6Id8C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41YX2xQliM9J_3W6DiK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xu1bxZpjP0ApCgiPzoE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fcDWp.g8aJc3KqQhXG8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pNDCdQpVuhnxa1srfJ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q6UpSTOAP7j3A5n.ZEH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OT4REAPwBl7S1naRm_9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kBH2bZpnJqvscybl5_1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fUNsV49p3p8opg1kzX4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lJ5Wm3GakScd0XykYb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ow3SZuZAVrVOVqmFP7J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oSP6WcwiW896DVmYIi_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FxqssRoeY2I2cOA61OA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NNZdhKXsexCd6u8KXzK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vFiJvoWfbF7GplcLhiW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rS.5BBAuVIzcwl61wu3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Rf8n7j66KRKROiXHy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PtyIvLBqIlR9U0Xm0e5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Gjg2wggJKEIfYx3jRqM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A.AsBNTx8.EyQv8fmq6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kYfUBgvWlfdHCqKd35B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OWxhE2C7KzzSHbxgLL9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Xg5jZl8LWEF5NsE96Qi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AoSSv1.jI2ksZsZksg_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.ohz9Nv2TGfUyRWk2eE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0yUBjcqCqVybbkXVMs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.0IiE9rAwKU1B4sdh00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LnK3eNdBWzI6qUE5HX1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bWYToU657ISMO_qjzx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9cnK7n88.z1Wj2PUx3z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V8.DTnEd7Ft2rJCxzyw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TtV2LyfLy8WiJ7tUAwR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SIzE4gycTzyyT5R0MqX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ntk5gpYxgIwym6BmVvO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Lg54ZKwCvvihtdyy.p9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LarMbZpc9Os8QAzgXHJ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Ra1WPZZ2wsjZy7txe5J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ZtFhbvLN5Ey6uMjHeIv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ACvF.fTgyscw.kSM6YW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t92nMibRbFcawtMooN5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M4c0qD9IgiL8EJr_OUi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nuNRdWyBEth0eC03ktU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4MQ8Ua7ZTV0XKFw8zHC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3EaxF6hZrJCuj1ZNMij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JKuTZ6K_5jeOxZC1skEw"/>
</p:tagLst>
</file>

<file path=ppt/theme/theme1.xml><?xml version="1.0" encoding="utf-8"?>
<a:theme xmlns:a="http://schemas.openxmlformats.org/drawingml/2006/main" name="2_New">
  <a:themeElements>
    <a:clrScheme name="Dasco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00646C"/>
      </a:accent1>
      <a:accent2>
        <a:srgbClr val="82B599"/>
      </a:accent2>
      <a:accent3>
        <a:srgbClr val="CCCCCC"/>
      </a:accent3>
      <a:accent4>
        <a:srgbClr val="E0940A"/>
      </a:accent4>
      <a:accent5>
        <a:srgbClr val="357AA5"/>
      </a:accent5>
      <a:accent6>
        <a:srgbClr val="B20C43"/>
      </a:accent6>
      <a:hlink>
        <a:srgbClr val="0563C1"/>
      </a:hlink>
      <a:folHlink>
        <a:srgbClr val="1F4E7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New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01-05-2018 Dasco CORP Presentation</Template>
  <TotalTime>282619</TotalTime>
  <Words>2787</Words>
  <Application>Microsoft Office PowerPoint</Application>
  <PresentationFormat>Широкоэкранный</PresentationFormat>
  <Paragraphs>532</Paragraphs>
  <Slides>25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</vt:lpstr>
      <vt:lpstr>Arial Black</vt:lpstr>
      <vt:lpstr>Calibri</vt:lpstr>
      <vt:lpstr>Century Gothic</vt:lpstr>
      <vt:lpstr>Graphik Black</vt:lpstr>
      <vt:lpstr>Wingdings</vt:lpstr>
      <vt:lpstr>2_New</vt:lpstr>
      <vt:lpstr>3_New</vt:lpstr>
      <vt:lpstr>think-cell Slide</vt:lpstr>
      <vt:lpstr>Презентация PowerPoint</vt:lpstr>
      <vt:lpstr>Презентация PowerPoint</vt:lpstr>
      <vt:lpstr>ҚҚС мөлшерлемесін көтеру ұсынылады, бұл ретте мөлшерлеме салалар бойынша сараланған болады</vt:lpstr>
      <vt:lpstr>ҚҚС бойынша есепке қою бойынша шекті 15 млн теңгеге дейін төмендету ұсынылады</vt:lpstr>
      <vt:lpstr>Арнаулы салық режимдерін реформалау ұсынылады</vt:lpstr>
      <vt:lpstr>Презентация PowerPoint</vt:lpstr>
      <vt:lpstr>Шоғырландырылған бюджеттің кірісі ЖІӨ-нің 23% құрайды, бұл халықаралық салыстыруда төмен көрсеткіш болып табылады</vt:lpstr>
      <vt:lpstr>Презентация PowerPoint</vt:lpstr>
      <vt:lpstr>Бюджет саясаты экономиканы дамытуға бағытталмаған</vt:lpstr>
      <vt:lpstr>ЖІӨ ге мемлекеттік инвестициялардың үлесі бойынша Қазақстан көрші елдерден артта қалып отыр</vt:lpstr>
      <vt:lpstr>Бюджеттің қосымша кірістеріне жалпы қажеттілік 2026 жылы 4,6 трлн теңгеден 2029 жылы 8,7 трлн теңгеге дейін құрайды.</vt:lpstr>
      <vt:lpstr>Неліктен ҚҚС мөлшерлемесі 16% ұсынылады: бюджет тапшылығының мөлшеріне және 5 триллион теңгеден астам қосымша кірістерге қажеттілікке негізделген логика </vt:lpstr>
      <vt:lpstr>Қазақстанда қолданыстағы 12% ҚҚС мөлшерлемесі – әлемдегі ең төмен мөлшерлемелердің бірі</vt:lpstr>
      <vt:lpstr>Қазақстанда ҚҚС жинау коэффициенті 34% құрайды, басқа елдермен салыстырғанда айтарлықтай төмен</vt:lpstr>
      <vt:lpstr>Презентация PowerPoint</vt:lpstr>
      <vt:lpstr>Ауыл шаруашылығы үшін босату ұсынылады, ал денсаулық сақтау үшін ҚҚС мөлшерлемесі төмендейді</vt:lpstr>
      <vt:lpstr>Неліктен 15 миллион теңге шегі: төлеушілердің 86%-ы КҚ негізінде айналымдар осы шекті мәннен аспайды</vt:lpstr>
      <vt:lpstr>Қазақстанда ҚҚС-қа көшу шегі көптеген елдерге, соның ішінде көршілес елдерге қарағанда жоғары</vt:lpstr>
      <vt:lpstr>Неліктен бөлшек сауда режимін тек B2C-ге тарату керек?</vt:lpstr>
      <vt:lpstr>Презентация PowerPoint</vt:lpstr>
      <vt:lpstr>Презентация PowerPoint</vt:lpstr>
      <vt:lpstr>Презентация PowerPoint</vt:lpstr>
      <vt:lpstr>Реформаның негізгі мақсаттары-үш негізгі сын-қатерді шешу: экономикалық проблемалар, бюджет тапшылығы және салықтық моральды нығайту</vt:lpstr>
      <vt:lpstr>Презентация PowerPoint</vt:lpstr>
      <vt:lpstr>Қосымша түсімдер қалай пайдаланылады? Экономикалық дамуға, инвестициялар тартуға, бизнесті қолдауға және инфрақұрылымға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 Name</dc:creator>
  <cp:lastModifiedBy>Карина Лазарева</cp:lastModifiedBy>
  <cp:revision>4986</cp:revision>
  <cp:lastPrinted>2024-10-01T09:28:15Z</cp:lastPrinted>
  <dcterms:created xsi:type="dcterms:W3CDTF">2018-04-01T08:04:46Z</dcterms:created>
  <dcterms:modified xsi:type="dcterms:W3CDTF">2025-02-27T08:25:11Z</dcterms:modified>
</cp:coreProperties>
</file>